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381" r:id="rId140"/>
    <p:sldId id="382" r:id="rId141"/>
    <p:sldId id="383" r:id="rId142"/>
    <p:sldId id="384" r:id="rId143"/>
    <p:sldId id="385" r:id="rId144"/>
  </p:sldIdLst>
  <p:sldSz cx="18288000" cy="10287000"/>
  <p:notesSz cx="6858000" cy="9144000"/>
  <p:embeddedFontLst>
    <p:embeddedFont>
      <p:font typeface="Inter Bold" panose="020B0604020202020204" charset="0"/>
      <p:regular r:id="rId146"/>
    </p:embeddedFont>
    <p:embeddedFont>
      <p:font typeface="Inter Medium" panose="020B0604020202020204" charset="0"/>
      <p:regular r:id="rId147"/>
    </p:embeddedFont>
    <p:embeddedFont>
      <p:font typeface="Open Sans Bold" panose="020B0604020202020204" charset="0"/>
      <p:regular r:id="rId148"/>
    </p:embeddedFont>
    <p:embeddedFont>
      <p:font typeface="Open Sans Semi-Bold" panose="020B0604020202020204" charset="0"/>
      <p:regular r:id="rId1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3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font" Target="fonts/font3.fntdata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74658" y="5565118"/>
            <a:ext cx="447675" cy="44767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658" y="2028754"/>
            <a:ext cx="10267212" cy="3067330"/>
          </a:xfrm>
          <a:custGeom>
            <a:avLst/>
            <a:gdLst/>
            <a:ahLst/>
            <a:cxnLst/>
            <a:rect l="l" t="t" r="r" b="b"/>
            <a:pathLst>
              <a:path w="10267212" h="3067330">
                <a:moveTo>
                  <a:pt x="0" y="0"/>
                </a:moveTo>
                <a:lnTo>
                  <a:pt x="10267212" y="0"/>
                </a:lnTo>
                <a:lnTo>
                  <a:pt x="10267212" y="3067329"/>
                </a:lnTo>
                <a:lnTo>
                  <a:pt x="0" y="306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344595" y="8862553"/>
            <a:ext cx="2868747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99"/>
              </a:lnSpc>
            </a:pPr>
            <a:r>
              <a:rPr lang="en-US" sz="1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16th March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0843" y="5498443"/>
            <a:ext cx="4662028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259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Hend Khaled Aly</a:t>
            </a:r>
          </a:p>
          <a:p>
            <a:pPr algn="l">
              <a:lnSpc>
                <a:spcPts val="4900"/>
              </a:lnSpc>
            </a:pPr>
            <a:r>
              <a:rPr lang="en-US" sz="3500" b="1" spc="259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Mario Habib Fathy</a:t>
            </a:r>
          </a:p>
          <a:p>
            <a:pPr algn="l">
              <a:lnSpc>
                <a:spcPts val="4900"/>
              </a:lnSpc>
            </a:pPr>
            <a:r>
              <a:rPr lang="en-US" sz="3500" b="1" spc="259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Suhaila Ahmed</a:t>
            </a:r>
          </a:p>
          <a:p>
            <a:pPr marL="0" lvl="0" indent="0" algn="l">
              <a:lnSpc>
                <a:spcPts val="4900"/>
              </a:lnSpc>
            </a:pPr>
            <a:r>
              <a:rPr lang="en-US" sz="3500" b="1" spc="259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Rowaina Reda</a:t>
            </a:r>
          </a:p>
        </p:txBody>
      </p:sp>
      <p:sp>
        <p:nvSpPr>
          <p:cNvPr id="9" name="Freeform 9"/>
          <p:cNvSpPr/>
          <p:nvPr/>
        </p:nvSpPr>
        <p:spPr>
          <a:xfrm>
            <a:off x="11708050" y="2144282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74658" y="7505043"/>
            <a:ext cx="447675" cy="4476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4658" y="6919553"/>
            <a:ext cx="447675" cy="4476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4658" y="6242336"/>
            <a:ext cx="447675" cy="44767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0590" y="5143500"/>
            <a:ext cx="3364585" cy="481783"/>
            <a:chOff x="0" y="0"/>
            <a:chExt cx="886146" cy="1268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6146" cy="126889"/>
            </a:xfrm>
            <a:custGeom>
              <a:avLst/>
              <a:gdLst/>
              <a:ahLst/>
              <a:cxnLst/>
              <a:rect l="l" t="t" r="r" b="b"/>
              <a:pathLst>
                <a:path w="886146" h="126889">
                  <a:moveTo>
                    <a:pt x="0" y="0"/>
                  </a:moveTo>
                  <a:lnTo>
                    <a:pt x="886146" y="0"/>
                  </a:lnTo>
                  <a:lnTo>
                    <a:pt x="886146" y="126889"/>
                  </a:lnTo>
                  <a:lnTo>
                    <a:pt x="0" y="126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6146" cy="174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83575" y="6019441"/>
            <a:ext cx="446817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Work Hours</a:t>
            </a:r>
          </a:p>
        </p:txBody>
      </p:sp>
      <p:sp>
        <p:nvSpPr>
          <p:cNvPr id="7" name="AutoShape 7"/>
          <p:cNvSpPr/>
          <p:nvPr/>
        </p:nvSpPr>
        <p:spPr>
          <a:xfrm>
            <a:off x="3032883" y="5625283"/>
            <a:ext cx="950692" cy="9751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151743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482850"/>
            <a:ext cx="5027688" cy="521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Entry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levels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contractual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Intermediate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levels, most jobs are either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contractual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or require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1-3 months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work.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Work Hours Differ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Depending on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Job Profiles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554163"/>
            <a:ext cx="4952658" cy="707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Most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require working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less than 30 hrs/week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There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Data Analysts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There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Flexible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working hours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Android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Are There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Clients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From Certain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Countries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1028700"/>
            <a:ext cx="17259300" cy="8133445"/>
          </a:xfrm>
          <a:custGeom>
            <a:avLst/>
            <a:gdLst/>
            <a:ahLst/>
            <a:cxnLst/>
            <a:rect l="l" t="t" r="r" b="b"/>
            <a:pathLst>
              <a:path w="17259300" h="8133445">
                <a:moveTo>
                  <a:pt x="0" y="0"/>
                </a:moveTo>
                <a:lnTo>
                  <a:pt x="17259300" y="0"/>
                </a:lnTo>
                <a:lnTo>
                  <a:pt x="17259300" y="8133445"/>
                </a:lnTo>
                <a:lnTo>
                  <a:pt x="0" y="813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225" y="1243229"/>
            <a:ext cx="16230600" cy="7800541"/>
          </a:xfrm>
          <a:custGeom>
            <a:avLst/>
            <a:gdLst/>
            <a:ahLst/>
            <a:cxnLst/>
            <a:rect l="l" t="t" r="r" b="b"/>
            <a:pathLst>
              <a:path w="16230600" h="7800541">
                <a:moveTo>
                  <a:pt x="0" y="0"/>
                </a:moveTo>
                <a:lnTo>
                  <a:pt x="16230600" y="0"/>
                </a:lnTo>
                <a:lnTo>
                  <a:pt x="16230600" y="7800542"/>
                </a:lnTo>
                <a:lnTo>
                  <a:pt x="0" y="780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8426" y="1028700"/>
            <a:ext cx="13491148" cy="8229600"/>
          </a:xfrm>
          <a:custGeom>
            <a:avLst/>
            <a:gdLst/>
            <a:ahLst/>
            <a:cxnLst/>
            <a:rect l="l" t="t" r="r" b="b"/>
            <a:pathLst>
              <a:path w="13491148" h="8229600">
                <a:moveTo>
                  <a:pt x="0" y="0"/>
                </a:moveTo>
                <a:lnTo>
                  <a:pt x="13491148" y="0"/>
                </a:lnTo>
                <a:lnTo>
                  <a:pt x="134911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23306" y="1028700"/>
            <a:ext cx="10635994" cy="8229600"/>
          </a:xfrm>
          <a:custGeom>
            <a:avLst/>
            <a:gdLst/>
            <a:ahLst/>
            <a:cxnLst/>
            <a:rect l="l" t="t" r="r" b="b"/>
            <a:pathLst>
              <a:path w="10635994" h="8229600">
                <a:moveTo>
                  <a:pt x="0" y="0"/>
                </a:moveTo>
                <a:lnTo>
                  <a:pt x="10635994" y="0"/>
                </a:lnTo>
                <a:lnTo>
                  <a:pt x="10635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49344" y="4967716"/>
            <a:ext cx="3039045" cy="1002647"/>
            <a:chOff x="0" y="0"/>
            <a:chExt cx="800407" cy="264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0407" cy="264072"/>
            </a:xfrm>
            <a:custGeom>
              <a:avLst/>
              <a:gdLst/>
              <a:ahLst/>
              <a:cxnLst/>
              <a:rect l="l" t="t" r="r" b="b"/>
              <a:pathLst>
                <a:path w="800407" h="264072">
                  <a:moveTo>
                    <a:pt x="0" y="0"/>
                  </a:moveTo>
                  <a:lnTo>
                    <a:pt x="800407" y="0"/>
                  </a:lnTo>
                  <a:lnTo>
                    <a:pt x="800407" y="264072"/>
                  </a:lnTo>
                  <a:lnTo>
                    <a:pt x="0" y="264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00407" cy="311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78653" y="7341857"/>
            <a:ext cx="324147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Duration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8168867" y="5970363"/>
            <a:ext cx="3130524" cy="14953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23306" y="1028700"/>
            <a:ext cx="10635994" cy="8229600"/>
          </a:xfrm>
          <a:custGeom>
            <a:avLst/>
            <a:gdLst/>
            <a:ahLst/>
            <a:cxnLst/>
            <a:rect l="l" t="t" r="r" b="b"/>
            <a:pathLst>
              <a:path w="10635994" h="8229600">
                <a:moveTo>
                  <a:pt x="0" y="0"/>
                </a:moveTo>
                <a:lnTo>
                  <a:pt x="10635994" y="0"/>
                </a:lnTo>
                <a:lnTo>
                  <a:pt x="10635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44600"/>
            <a:ext cx="5432489" cy="769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Top 3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client locations for all job profiles are: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United States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United Kingdom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India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6EDA43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4th and 5th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place change between: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Australia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Canada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Germany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By How Much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Do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Tracks Vary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Spending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78588"/>
            <a:ext cx="16230600" cy="7729823"/>
          </a:xfrm>
          <a:custGeom>
            <a:avLst/>
            <a:gdLst/>
            <a:ahLst/>
            <a:cxnLst/>
            <a:rect l="l" t="t" r="r" b="b"/>
            <a:pathLst>
              <a:path w="16230600" h="7729823">
                <a:moveTo>
                  <a:pt x="0" y="0"/>
                </a:moveTo>
                <a:lnTo>
                  <a:pt x="16230600" y="0"/>
                </a:lnTo>
                <a:lnTo>
                  <a:pt x="16230600" y="7729824"/>
                </a:lnTo>
                <a:lnTo>
                  <a:pt x="0" y="7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By How Much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Does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Average Budget Vary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07" y="1028700"/>
            <a:ext cx="14794787" cy="8229600"/>
          </a:xfrm>
          <a:custGeom>
            <a:avLst/>
            <a:gdLst/>
            <a:ahLst/>
            <a:cxnLst/>
            <a:rect l="l" t="t" r="r" b="b"/>
            <a:pathLst>
              <a:path w="14794787" h="8229600">
                <a:moveTo>
                  <a:pt x="0" y="0"/>
                </a:moveTo>
                <a:lnTo>
                  <a:pt x="14794786" y="0"/>
                </a:lnTo>
                <a:lnTo>
                  <a:pt x="147947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8800" y="10287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92626" y="3721100"/>
            <a:ext cx="12102748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Through analyzing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mean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median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average budgets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jobs, there appears to be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huge outliers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category.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863725"/>
            <a:ext cx="4929341" cy="707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 most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the data is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skewed left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great outliers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right.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6EDA43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These outliers could be because these salaries are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teams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working on the project and not individuals.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96744" y="4213361"/>
            <a:ext cx="9094512" cy="263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By How Much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Do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Top Required Skills Differ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Each Job Profile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35435" y="4967716"/>
            <a:ext cx="3039045" cy="1002647"/>
            <a:chOff x="0" y="0"/>
            <a:chExt cx="800407" cy="264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0407" cy="264072"/>
            </a:xfrm>
            <a:custGeom>
              <a:avLst/>
              <a:gdLst/>
              <a:ahLst/>
              <a:cxnLst/>
              <a:rect l="l" t="t" r="r" b="b"/>
              <a:pathLst>
                <a:path w="800407" h="264072">
                  <a:moveTo>
                    <a:pt x="0" y="0"/>
                  </a:moveTo>
                  <a:lnTo>
                    <a:pt x="800407" y="0"/>
                  </a:lnTo>
                  <a:lnTo>
                    <a:pt x="800407" y="264072"/>
                  </a:lnTo>
                  <a:lnTo>
                    <a:pt x="0" y="264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00407" cy="311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74811" y="7558884"/>
            <a:ext cx="5513189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Experience Level</a:t>
            </a:r>
          </a:p>
        </p:txBody>
      </p:sp>
      <p:sp>
        <p:nvSpPr>
          <p:cNvPr id="7" name="AutoShape 7"/>
          <p:cNvSpPr/>
          <p:nvPr/>
        </p:nvSpPr>
        <p:spPr>
          <a:xfrm>
            <a:off x="13854958" y="5970363"/>
            <a:ext cx="1567575" cy="17914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58300"/>
            <a:ext cx="16230600" cy="7770400"/>
          </a:xfrm>
          <a:custGeom>
            <a:avLst/>
            <a:gdLst/>
            <a:ahLst/>
            <a:cxnLst/>
            <a:rect l="l" t="t" r="r" b="b"/>
            <a:pathLst>
              <a:path w="16230600" h="7770400">
                <a:moveTo>
                  <a:pt x="0" y="0"/>
                </a:moveTo>
                <a:lnTo>
                  <a:pt x="16230600" y="0"/>
                </a:lnTo>
                <a:lnTo>
                  <a:pt x="16230600" y="7770400"/>
                </a:lnTo>
                <a:lnTo>
                  <a:pt x="0" y="777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88732"/>
            <a:ext cx="16230600" cy="7709535"/>
          </a:xfrm>
          <a:custGeom>
            <a:avLst/>
            <a:gdLst/>
            <a:ahLst/>
            <a:cxnLst/>
            <a:rect l="l" t="t" r="r" b="b"/>
            <a:pathLst>
              <a:path w="16230600" h="7709535">
                <a:moveTo>
                  <a:pt x="0" y="0"/>
                </a:moveTo>
                <a:lnTo>
                  <a:pt x="16230600" y="0"/>
                </a:lnTo>
                <a:lnTo>
                  <a:pt x="16230600" y="7709536"/>
                </a:lnTo>
                <a:lnTo>
                  <a:pt x="0" y="7709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69886"/>
            <a:ext cx="16230600" cy="7547229"/>
          </a:xfrm>
          <a:custGeom>
            <a:avLst/>
            <a:gdLst/>
            <a:ahLst/>
            <a:cxnLst/>
            <a:rect l="l" t="t" r="r" b="b"/>
            <a:pathLst>
              <a:path w="16230600" h="7547229">
                <a:moveTo>
                  <a:pt x="0" y="0"/>
                </a:moveTo>
                <a:lnTo>
                  <a:pt x="16230600" y="0"/>
                </a:lnTo>
                <a:lnTo>
                  <a:pt x="16230600" y="7547228"/>
                </a:lnTo>
                <a:lnTo>
                  <a:pt x="0" y="754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39453"/>
            <a:ext cx="16230600" cy="7608094"/>
          </a:xfrm>
          <a:custGeom>
            <a:avLst/>
            <a:gdLst/>
            <a:ahLst/>
            <a:cxnLst/>
            <a:rect l="l" t="t" r="r" b="b"/>
            <a:pathLst>
              <a:path w="16230600" h="7608094">
                <a:moveTo>
                  <a:pt x="0" y="0"/>
                </a:moveTo>
                <a:lnTo>
                  <a:pt x="16230600" y="0"/>
                </a:lnTo>
                <a:lnTo>
                  <a:pt x="16230600" y="7608094"/>
                </a:lnTo>
                <a:lnTo>
                  <a:pt x="0" y="760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175" y="1116282"/>
            <a:ext cx="16230600" cy="8054435"/>
          </a:xfrm>
          <a:custGeom>
            <a:avLst/>
            <a:gdLst/>
            <a:ahLst/>
            <a:cxnLst/>
            <a:rect l="l" t="t" r="r" b="b"/>
            <a:pathLst>
              <a:path w="16230600" h="8054435">
                <a:moveTo>
                  <a:pt x="0" y="0"/>
                </a:moveTo>
                <a:lnTo>
                  <a:pt x="16230600" y="0"/>
                </a:lnTo>
                <a:lnTo>
                  <a:pt x="16230600" y="8054436"/>
                </a:lnTo>
                <a:lnTo>
                  <a:pt x="0" y="805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246" y="2152008"/>
            <a:ext cx="17713508" cy="7395390"/>
          </a:xfrm>
          <a:custGeom>
            <a:avLst/>
            <a:gdLst/>
            <a:ahLst/>
            <a:cxnLst/>
            <a:rect l="l" t="t" r="r" b="b"/>
            <a:pathLst>
              <a:path w="17713508" h="7395390">
                <a:moveTo>
                  <a:pt x="0" y="0"/>
                </a:moveTo>
                <a:lnTo>
                  <a:pt x="17713508" y="0"/>
                </a:lnTo>
                <a:lnTo>
                  <a:pt x="17713508" y="7395389"/>
                </a:lnTo>
                <a:lnTo>
                  <a:pt x="0" y="739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96572" y="101637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Treemap of Tracks and their Skills with Count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4762" y="1028700"/>
            <a:ext cx="12934538" cy="8229600"/>
          </a:xfrm>
          <a:custGeom>
            <a:avLst/>
            <a:gdLst/>
            <a:ahLst/>
            <a:cxnLst/>
            <a:rect l="l" t="t" r="r" b="b"/>
            <a:pathLst>
              <a:path w="12934538" h="8229600">
                <a:moveTo>
                  <a:pt x="0" y="0"/>
                </a:moveTo>
                <a:lnTo>
                  <a:pt x="12934538" y="0"/>
                </a:lnTo>
                <a:lnTo>
                  <a:pt x="129345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4762" y="1028700"/>
            <a:ext cx="12934538" cy="8229600"/>
          </a:xfrm>
          <a:custGeom>
            <a:avLst/>
            <a:gdLst/>
            <a:ahLst/>
            <a:cxnLst/>
            <a:rect l="l" t="t" r="r" b="b"/>
            <a:pathLst>
              <a:path w="12934538" h="8229600">
                <a:moveTo>
                  <a:pt x="0" y="0"/>
                </a:moveTo>
                <a:lnTo>
                  <a:pt x="12934538" y="0"/>
                </a:lnTo>
                <a:lnTo>
                  <a:pt x="129345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3296062" cy="39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Job types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evenly split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between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experience levels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89132" y="2482850"/>
            <a:ext cx="3920854" cy="521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Jobs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contractual durations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those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duration of 1-3 months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proposals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88793" y="6165687"/>
            <a:ext cx="2670101" cy="611999"/>
            <a:chOff x="0" y="0"/>
            <a:chExt cx="703236" cy="161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3236" cy="161185"/>
            </a:xfrm>
            <a:custGeom>
              <a:avLst/>
              <a:gdLst/>
              <a:ahLst/>
              <a:cxnLst/>
              <a:rect l="l" t="t" r="r" b="b"/>
              <a:pathLst>
                <a:path w="703236" h="161185">
                  <a:moveTo>
                    <a:pt x="0" y="0"/>
                  </a:moveTo>
                  <a:lnTo>
                    <a:pt x="703236" y="0"/>
                  </a:lnTo>
                  <a:lnTo>
                    <a:pt x="703236" y="161185"/>
                  </a:lnTo>
                  <a:lnTo>
                    <a:pt x="0" y="161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03236" cy="208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11404" y="7059723"/>
            <a:ext cx="6198037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Min-Max Budget</a:t>
            </a:r>
          </a:p>
        </p:txBody>
      </p:sp>
      <p:sp>
        <p:nvSpPr>
          <p:cNvPr id="7" name="AutoShape 7"/>
          <p:cNvSpPr/>
          <p:nvPr/>
        </p:nvSpPr>
        <p:spPr>
          <a:xfrm>
            <a:off x="2623843" y="6777686"/>
            <a:ext cx="4187561" cy="8630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0697" y="1028700"/>
            <a:ext cx="11948603" cy="8229600"/>
          </a:xfrm>
          <a:custGeom>
            <a:avLst/>
            <a:gdLst/>
            <a:ahLst/>
            <a:cxnLst/>
            <a:rect l="l" t="t" r="r" b="b"/>
            <a:pathLst>
              <a:path w="11948603" h="8229600">
                <a:moveTo>
                  <a:pt x="0" y="0"/>
                </a:moveTo>
                <a:lnTo>
                  <a:pt x="11948603" y="0"/>
                </a:lnTo>
                <a:lnTo>
                  <a:pt x="119486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0697" y="1028700"/>
            <a:ext cx="11948603" cy="8229600"/>
          </a:xfrm>
          <a:custGeom>
            <a:avLst/>
            <a:gdLst/>
            <a:ahLst/>
            <a:cxnLst/>
            <a:rect l="l" t="t" r="r" b="b"/>
            <a:pathLst>
              <a:path w="11948603" h="8229600">
                <a:moveTo>
                  <a:pt x="0" y="0"/>
                </a:moveTo>
                <a:lnTo>
                  <a:pt x="11948603" y="0"/>
                </a:lnTo>
                <a:lnTo>
                  <a:pt x="119486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4700" y="2482850"/>
            <a:ext cx="4485997" cy="521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Data Analysts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a lot of jobs may require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6+ months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work.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Other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Job Profiles maintain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previous trends.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54337" y="1028700"/>
            <a:ext cx="7704963" cy="8229600"/>
          </a:xfrm>
          <a:custGeom>
            <a:avLst/>
            <a:gdLst/>
            <a:ahLst/>
            <a:cxnLst/>
            <a:rect l="l" t="t" r="r" b="b"/>
            <a:pathLst>
              <a:path w="7704963" h="8229600">
                <a:moveTo>
                  <a:pt x="0" y="0"/>
                </a:moveTo>
                <a:lnTo>
                  <a:pt x="7704963" y="0"/>
                </a:lnTo>
                <a:lnTo>
                  <a:pt x="77049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54337" y="1028700"/>
            <a:ext cx="7704963" cy="8229600"/>
          </a:xfrm>
          <a:custGeom>
            <a:avLst/>
            <a:gdLst/>
            <a:ahLst/>
            <a:cxnLst/>
            <a:rect l="l" t="t" r="r" b="b"/>
            <a:pathLst>
              <a:path w="7704963" h="8229600">
                <a:moveTo>
                  <a:pt x="0" y="0"/>
                </a:moveTo>
                <a:lnTo>
                  <a:pt x="7704963" y="0"/>
                </a:lnTo>
                <a:lnTo>
                  <a:pt x="77049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721100"/>
            <a:ext cx="7002628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There are a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greater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number of hires between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 and 100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jobs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1-3 months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work.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050" y="1273969"/>
            <a:ext cx="11906250" cy="7739062"/>
          </a:xfrm>
          <a:custGeom>
            <a:avLst/>
            <a:gdLst/>
            <a:ahLst/>
            <a:cxnLst/>
            <a:rect l="l" t="t" r="r" b="b"/>
            <a:pathLst>
              <a:path w="11906250" h="7739062">
                <a:moveTo>
                  <a:pt x="0" y="0"/>
                </a:moveTo>
                <a:lnTo>
                  <a:pt x="11906250" y="0"/>
                </a:lnTo>
                <a:lnTo>
                  <a:pt x="11906250" y="7739062"/>
                </a:lnTo>
                <a:lnTo>
                  <a:pt x="0" y="773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050" y="1273969"/>
            <a:ext cx="11906250" cy="7739062"/>
          </a:xfrm>
          <a:custGeom>
            <a:avLst/>
            <a:gdLst/>
            <a:ahLst/>
            <a:cxnLst/>
            <a:rect l="l" t="t" r="r" b="b"/>
            <a:pathLst>
              <a:path w="11906250" h="7739062">
                <a:moveTo>
                  <a:pt x="0" y="0"/>
                </a:moveTo>
                <a:lnTo>
                  <a:pt x="11906250" y="0"/>
                </a:lnTo>
                <a:lnTo>
                  <a:pt x="11906250" y="7739062"/>
                </a:lnTo>
                <a:lnTo>
                  <a:pt x="0" y="773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647180"/>
            <a:ext cx="3881799" cy="49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Entry Levels: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They get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least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number of jobs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every job profile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being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available to them.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050" y="1273969"/>
            <a:ext cx="11906250" cy="7739062"/>
          </a:xfrm>
          <a:custGeom>
            <a:avLst/>
            <a:gdLst/>
            <a:ahLst/>
            <a:cxnLst/>
            <a:rect l="l" t="t" r="r" b="b"/>
            <a:pathLst>
              <a:path w="11906250" h="7739062">
                <a:moveTo>
                  <a:pt x="0" y="0"/>
                </a:moveTo>
                <a:lnTo>
                  <a:pt x="11906250" y="0"/>
                </a:lnTo>
                <a:lnTo>
                  <a:pt x="11906250" y="7739062"/>
                </a:lnTo>
                <a:lnTo>
                  <a:pt x="0" y="773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8476" y="1777200"/>
            <a:ext cx="4614574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Intermediate Levels: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AI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JavaScript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number of jobs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similar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Data analysts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Android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3050" y="1273969"/>
            <a:ext cx="11906250" cy="7739062"/>
          </a:xfrm>
          <a:custGeom>
            <a:avLst/>
            <a:gdLst/>
            <a:ahLst/>
            <a:cxnLst/>
            <a:rect l="l" t="t" r="r" b="b"/>
            <a:pathLst>
              <a:path w="11906250" h="7739062">
                <a:moveTo>
                  <a:pt x="0" y="0"/>
                </a:moveTo>
                <a:lnTo>
                  <a:pt x="11906250" y="0"/>
                </a:lnTo>
                <a:lnTo>
                  <a:pt x="11906250" y="7739062"/>
                </a:lnTo>
                <a:lnTo>
                  <a:pt x="0" y="7739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8476" y="1777200"/>
            <a:ext cx="4614574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Expert Levels: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JavaScript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same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AI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Data Analysts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they get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Android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7045"/>
            <a:ext cx="16230600" cy="7492911"/>
          </a:xfrm>
          <a:custGeom>
            <a:avLst/>
            <a:gdLst/>
            <a:ahLst/>
            <a:cxnLst/>
            <a:rect l="l" t="t" r="r" b="b"/>
            <a:pathLst>
              <a:path w="16230600" h="7492911">
                <a:moveTo>
                  <a:pt x="0" y="0"/>
                </a:moveTo>
                <a:lnTo>
                  <a:pt x="16230600" y="0"/>
                </a:lnTo>
                <a:lnTo>
                  <a:pt x="16230600" y="7492910"/>
                </a:lnTo>
                <a:lnTo>
                  <a:pt x="0" y="7492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3" t="-28342" r="-18509" b="-6014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9363" y="3086100"/>
            <a:ext cx="4222276" cy="4114800"/>
          </a:xfrm>
          <a:custGeom>
            <a:avLst/>
            <a:gdLst/>
            <a:ahLst/>
            <a:cxnLst/>
            <a:rect l="l" t="t" r="r" b="b"/>
            <a:pathLst>
              <a:path w="4222276" h="4114800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28194" y="4219575"/>
            <a:ext cx="83058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Limitations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2785" y="1028700"/>
            <a:ext cx="15382430" cy="8229600"/>
          </a:xfrm>
          <a:custGeom>
            <a:avLst/>
            <a:gdLst/>
            <a:ahLst/>
            <a:cxnLst/>
            <a:rect l="l" t="t" r="r" b="b"/>
            <a:pathLst>
              <a:path w="15382430" h="8229600">
                <a:moveTo>
                  <a:pt x="0" y="0"/>
                </a:moveTo>
                <a:lnTo>
                  <a:pt x="15382430" y="0"/>
                </a:lnTo>
                <a:lnTo>
                  <a:pt x="15382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2630" y="7183548"/>
            <a:ext cx="2670101" cy="763200"/>
            <a:chOff x="0" y="0"/>
            <a:chExt cx="703236" cy="2010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3236" cy="201007"/>
            </a:xfrm>
            <a:custGeom>
              <a:avLst/>
              <a:gdLst/>
              <a:ahLst/>
              <a:cxnLst/>
              <a:rect l="l" t="t" r="r" b="b"/>
              <a:pathLst>
                <a:path w="703236" h="201007">
                  <a:moveTo>
                    <a:pt x="0" y="0"/>
                  </a:moveTo>
                  <a:lnTo>
                    <a:pt x="703236" y="0"/>
                  </a:lnTo>
                  <a:lnTo>
                    <a:pt x="703236" y="201007"/>
                  </a:lnTo>
                  <a:lnTo>
                    <a:pt x="0" y="201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03236" cy="248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32603" y="8220075"/>
            <a:ext cx="490192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Fixed Budget</a:t>
            </a:r>
          </a:p>
        </p:txBody>
      </p:sp>
      <p:sp>
        <p:nvSpPr>
          <p:cNvPr id="7" name="AutoShape 7"/>
          <p:cNvSpPr/>
          <p:nvPr/>
        </p:nvSpPr>
        <p:spPr>
          <a:xfrm>
            <a:off x="2927680" y="7946748"/>
            <a:ext cx="2404923" cy="8543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21164"/>
            <a:ext cx="21309360" cy="2899727"/>
            <a:chOff x="0" y="0"/>
            <a:chExt cx="4816593" cy="655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5431"/>
            </a:xfrm>
            <a:custGeom>
              <a:avLst/>
              <a:gdLst/>
              <a:ahLst/>
              <a:cxnLst/>
              <a:rect l="l" t="t" r="r" b="b"/>
              <a:pathLst>
                <a:path w="4816592" h="655431">
                  <a:moveTo>
                    <a:pt x="0" y="0"/>
                  </a:moveTo>
                  <a:lnTo>
                    <a:pt x="4816592" y="0"/>
                  </a:lnTo>
                  <a:lnTo>
                    <a:pt x="4816592" y="655431"/>
                  </a:lnTo>
                  <a:lnTo>
                    <a:pt x="0" y="65543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0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00958" y="302096"/>
            <a:ext cx="636758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2924" y="3256915"/>
            <a:ext cx="12643265" cy="459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AutoNum type="arabicPeriod"/>
            </a:pP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 access to time data</a:t>
            </a:r>
          </a:p>
          <a:p>
            <a:pPr marL="1122679" lvl="1" indent="-561340" algn="l">
              <a:lnSpc>
                <a:spcPts val="7279"/>
              </a:lnSpc>
              <a:buAutoNum type="arabicPeriod"/>
            </a:pP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 information on the internals of the hiring process.</a:t>
            </a:r>
          </a:p>
          <a:p>
            <a:pPr marL="1122679" lvl="1" indent="-561340" algn="l">
              <a:lnSpc>
                <a:spcPts val="7279"/>
              </a:lnSpc>
              <a:spcBef>
                <a:spcPct val="0"/>
              </a:spcBef>
              <a:buAutoNum type="arabicPeriod"/>
            </a:pP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 access to data about applying freelancers.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4084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03494" y="4219575"/>
            <a:ext cx="843998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21164"/>
            <a:ext cx="21309360" cy="2899727"/>
            <a:chOff x="0" y="0"/>
            <a:chExt cx="4816593" cy="655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5431"/>
            </a:xfrm>
            <a:custGeom>
              <a:avLst/>
              <a:gdLst/>
              <a:ahLst/>
              <a:cxnLst/>
              <a:rect l="l" t="t" r="r" b="b"/>
              <a:pathLst>
                <a:path w="4816592" h="655431">
                  <a:moveTo>
                    <a:pt x="0" y="0"/>
                  </a:moveTo>
                  <a:lnTo>
                    <a:pt x="4816592" y="0"/>
                  </a:lnTo>
                  <a:lnTo>
                    <a:pt x="4816592" y="655431"/>
                  </a:lnTo>
                  <a:lnTo>
                    <a:pt x="0" y="65543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0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49463" y="150178"/>
            <a:ext cx="647057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0868" y="3285490"/>
            <a:ext cx="13446263" cy="49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Put at Least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Intermediate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as your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Experience Level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AI Engineers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focus on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NLP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Chatbot Development,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also add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 APIs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 Model Deployment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 your skills.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Data Analysts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focus on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Business Intelligence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Finance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755651" lvl="1" indent="-377825" algn="l">
              <a:lnSpc>
                <a:spcPts val="4900"/>
              </a:lnSpc>
              <a:buAutoNum type="arabicPeriod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Android Developer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add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iOS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your skill set.</a:t>
            </a:r>
          </a:p>
          <a:p>
            <a:pPr marL="755651" lvl="1" indent="-377825" algn="l">
              <a:lnSpc>
                <a:spcPts val="4900"/>
              </a:lnSpc>
              <a:spcBef>
                <a:spcPct val="0"/>
              </a:spcBef>
              <a:buAutoNum type="arabicPeriod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JavaScript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focus on being as close to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Full Stack Development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as possible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1075" y="2874521"/>
            <a:ext cx="14166687" cy="267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0843" y="5507968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FOR YOUR NICE ATTENTION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10495" y="7224791"/>
            <a:ext cx="7221999" cy="1874918"/>
            <a:chOff x="0" y="0"/>
            <a:chExt cx="1902090" cy="493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2090" cy="493806"/>
            </a:xfrm>
            <a:custGeom>
              <a:avLst/>
              <a:gdLst/>
              <a:ahLst/>
              <a:cxnLst/>
              <a:rect l="l" t="t" r="r" b="b"/>
              <a:pathLst>
                <a:path w="1902090" h="493806">
                  <a:moveTo>
                    <a:pt x="0" y="0"/>
                  </a:moveTo>
                  <a:lnTo>
                    <a:pt x="1902090" y="0"/>
                  </a:lnTo>
                  <a:lnTo>
                    <a:pt x="1902090" y="493806"/>
                  </a:lnTo>
                  <a:lnTo>
                    <a:pt x="0" y="493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02090" cy="541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26336" y="7602289"/>
            <a:ext cx="199215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Skills</a:t>
            </a:r>
          </a:p>
        </p:txBody>
      </p:sp>
      <p:sp>
        <p:nvSpPr>
          <p:cNvPr id="7" name="AutoShape 7"/>
          <p:cNvSpPr/>
          <p:nvPr/>
        </p:nvSpPr>
        <p:spPr>
          <a:xfrm>
            <a:off x="8532494" y="8162250"/>
            <a:ext cx="3593842" cy="210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10495" y="4815798"/>
            <a:ext cx="2989984" cy="535960"/>
            <a:chOff x="0" y="0"/>
            <a:chExt cx="787486" cy="141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7486" cy="141158"/>
            </a:xfrm>
            <a:custGeom>
              <a:avLst/>
              <a:gdLst/>
              <a:ahLst/>
              <a:cxnLst/>
              <a:rect l="l" t="t" r="r" b="b"/>
              <a:pathLst>
                <a:path w="787486" h="141158">
                  <a:moveTo>
                    <a:pt x="0" y="0"/>
                  </a:moveTo>
                  <a:lnTo>
                    <a:pt x="787486" y="0"/>
                  </a:lnTo>
                  <a:lnTo>
                    <a:pt x="787486" y="141158"/>
                  </a:lnTo>
                  <a:lnTo>
                    <a:pt x="0" y="1411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87486" cy="188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21432" y="5583944"/>
            <a:ext cx="37429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Proposals</a:t>
            </a:r>
          </a:p>
        </p:txBody>
      </p:sp>
      <p:sp>
        <p:nvSpPr>
          <p:cNvPr id="7" name="AutoShape 7"/>
          <p:cNvSpPr/>
          <p:nvPr/>
        </p:nvSpPr>
        <p:spPr>
          <a:xfrm>
            <a:off x="4300480" y="5083778"/>
            <a:ext cx="1220953" cy="10811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275364" y="4815798"/>
            <a:ext cx="2490824" cy="470852"/>
            <a:chOff x="0" y="0"/>
            <a:chExt cx="656019" cy="124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6019" cy="124011"/>
            </a:xfrm>
            <a:custGeom>
              <a:avLst/>
              <a:gdLst/>
              <a:ahLst/>
              <a:cxnLst/>
              <a:rect l="l" t="t" r="r" b="b"/>
              <a:pathLst>
                <a:path w="656019" h="124011">
                  <a:moveTo>
                    <a:pt x="0" y="0"/>
                  </a:moveTo>
                  <a:lnTo>
                    <a:pt x="656019" y="0"/>
                  </a:lnTo>
                  <a:lnTo>
                    <a:pt x="656019" y="124011"/>
                  </a:lnTo>
                  <a:lnTo>
                    <a:pt x="0" y="124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56019" cy="171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49766" y="5583944"/>
            <a:ext cx="468630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Interviewing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9736066" y="5286650"/>
            <a:ext cx="784709" cy="8783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62654" y="4672648"/>
            <a:ext cx="2490824" cy="687879"/>
            <a:chOff x="0" y="0"/>
            <a:chExt cx="656019" cy="181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6019" cy="181170"/>
            </a:xfrm>
            <a:custGeom>
              <a:avLst/>
              <a:gdLst/>
              <a:ahLst/>
              <a:cxnLst/>
              <a:rect l="l" t="t" r="r" b="b"/>
              <a:pathLst>
                <a:path w="656019" h="181170">
                  <a:moveTo>
                    <a:pt x="0" y="0"/>
                  </a:moveTo>
                  <a:lnTo>
                    <a:pt x="656019" y="0"/>
                  </a:lnTo>
                  <a:lnTo>
                    <a:pt x="656019" y="181170"/>
                  </a:lnTo>
                  <a:lnTo>
                    <a:pt x="0" y="18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56019" cy="228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84143" y="5583944"/>
            <a:ext cx="442186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Invites Sent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0906006" y="5360526"/>
            <a:ext cx="2002060" cy="8044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15052" y="4672648"/>
            <a:ext cx="3144248" cy="687879"/>
            <a:chOff x="0" y="0"/>
            <a:chExt cx="828115" cy="181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8115" cy="181170"/>
            </a:xfrm>
            <a:custGeom>
              <a:avLst/>
              <a:gdLst/>
              <a:ahLst/>
              <a:cxnLst/>
              <a:rect l="l" t="t" r="r" b="b"/>
              <a:pathLst>
                <a:path w="828115" h="181170">
                  <a:moveTo>
                    <a:pt x="0" y="0"/>
                  </a:moveTo>
                  <a:lnTo>
                    <a:pt x="828115" y="0"/>
                  </a:lnTo>
                  <a:lnTo>
                    <a:pt x="828115" y="181170"/>
                  </a:lnTo>
                  <a:lnTo>
                    <a:pt x="0" y="18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28115" cy="228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31650" y="5693901"/>
            <a:ext cx="5733009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Unanswered Invites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14464659" y="5360526"/>
            <a:ext cx="1222517" cy="14478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44489" y="3194109"/>
            <a:ext cx="4842108" cy="986123"/>
            <a:chOff x="0" y="0"/>
            <a:chExt cx="6456144" cy="1314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314"/>
                <a:ext cx="660400" cy="747987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 b="1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01</a:t>
                </a: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36740" y="179049"/>
              <a:ext cx="4819404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Objective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4489" y="6668364"/>
            <a:ext cx="8412875" cy="986123"/>
            <a:chOff x="0" y="0"/>
            <a:chExt cx="11217166" cy="131483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1314"/>
                <a:ext cx="660400" cy="747987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 b="1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04</a:t>
                </a: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636740" y="179049"/>
              <a:ext cx="958042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Data Insights &amp; Visualizations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4489" y="4351683"/>
            <a:ext cx="5322087" cy="986123"/>
            <a:chOff x="0" y="0"/>
            <a:chExt cx="7096116" cy="131483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1314"/>
                <a:ext cx="660400" cy="747987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 b="1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02</a:t>
                </a: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636740" y="179049"/>
              <a:ext cx="5459376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Data Collection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4489" y="7835463"/>
            <a:ext cx="4842108" cy="986123"/>
            <a:chOff x="0" y="0"/>
            <a:chExt cx="6456144" cy="1314831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1314"/>
                <a:ext cx="660400" cy="747987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 b="1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05</a:t>
                </a: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636740" y="179049"/>
              <a:ext cx="4819404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Limitations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44489" y="5501266"/>
            <a:ext cx="6291496" cy="986123"/>
            <a:chOff x="0" y="0"/>
            <a:chExt cx="8388661" cy="1314831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1314"/>
                <a:ext cx="660400" cy="747987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 b="1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03</a:t>
                </a: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636740" y="179049"/>
              <a:ext cx="6751921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Data Preprocessing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44489" y="8983511"/>
            <a:ext cx="4842108" cy="986123"/>
            <a:chOff x="0" y="0"/>
            <a:chExt cx="6456144" cy="131483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92545" cy="1314831"/>
              <a:chOff x="0" y="0"/>
              <a:chExt cx="812800" cy="82681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2681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6814">
                    <a:moveTo>
                      <a:pt x="406400" y="0"/>
                    </a:moveTo>
                    <a:cubicBezTo>
                      <a:pt x="181951" y="0"/>
                      <a:pt x="0" y="185089"/>
                      <a:pt x="0" y="413407"/>
                    </a:cubicBezTo>
                    <a:cubicBezTo>
                      <a:pt x="0" y="641726"/>
                      <a:pt x="181951" y="826814"/>
                      <a:pt x="406400" y="826814"/>
                    </a:cubicBezTo>
                    <a:cubicBezTo>
                      <a:pt x="630849" y="826814"/>
                      <a:pt x="812800" y="641726"/>
                      <a:pt x="812800" y="413407"/>
                    </a:cubicBezTo>
                    <a:cubicBezTo>
                      <a:pt x="812800" y="18508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AE4D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1314"/>
                <a:ext cx="660400" cy="747987"/>
              </a:xfrm>
              <a:prstGeom prst="rect">
                <a:avLst/>
              </a:prstGeom>
            </p:spPr>
            <p:txBody>
              <a:bodyPr lIns="44470" tIns="44470" rIns="44470" bIns="44470" rtlCol="0" anchor="ctr"/>
              <a:lstStyle/>
              <a:p>
                <a:pPr algn="ctr">
                  <a:lnSpc>
                    <a:spcPts val="4759"/>
                  </a:lnSpc>
                </a:pPr>
                <a:r>
                  <a:rPr lang="en-US" sz="3399" b="1">
                    <a:solidFill>
                      <a:srgbClr val="17726D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06</a:t>
                </a: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636740" y="179049"/>
              <a:ext cx="4819404" cy="880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Conclusion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9497816" y="280582"/>
            <a:ext cx="5888066" cy="9543307"/>
          </a:xfrm>
          <a:custGeom>
            <a:avLst/>
            <a:gdLst/>
            <a:ahLst/>
            <a:cxnLst/>
            <a:rect l="l" t="t" r="r" b="b"/>
            <a:pathLst>
              <a:path w="5888066" h="9543307">
                <a:moveTo>
                  <a:pt x="0" y="0"/>
                </a:moveTo>
                <a:lnTo>
                  <a:pt x="5888066" y="0"/>
                </a:lnTo>
                <a:lnTo>
                  <a:pt x="5888066" y="9543307"/>
                </a:lnTo>
                <a:lnTo>
                  <a:pt x="0" y="954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955" b="-108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844489" y="817223"/>
            <a:ext cx="7158103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75942" y="7064340"/>
            <a:ext cx="2341251" cy="1078526"/>
            <a:chOff x="0" y="0"/>
            <a:chExt cx="616626" cy="284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6626" cy="284056"/>
            </a:xfrm>
            <a:custGeom>
              <a:avLst/>
              <a:gdLst/>
              <a:ahLst/>
              <a:cxnLst/>
              <a:rect l="l" t="t" r="r" b="b"/>
              <a:pathLst>
                <a:path w="616626" h="284056">
                  <a:moveTo>
                    <a:pt x="0" y="0"/>
                  </a:moveTo>
                  <a:lnTo>
                    <a:pt x="616626" y="0"/>
                  </a:lnTo>
                  <a:lnTo>
                    <a:pt x="616626" y="284056"/>
                  </a:lnTo>
                  <a:lnTo>
                    <a:pt x="0" y="284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6626" cy="331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96278" y="7386780"/>
            <a:ext cx="573300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  <p:sp>
        <p:nvSpPr>
          <p:cNvPr id="7" name="AutoShape 7"/>
          <p:cNvSpPr/>
          <p:nvPr/>
        </p:nvSpPr>
        <p:spPr>
          <a:xfrm>
            <a:off x="3717193" y="7603603"/>
            <a:ext cx="2779085" cy="3642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17193" y="7064340"/>
            <a:ext cx="2341251" cy="539263"/>
            <a:chOff x="0" y="0"/>
            <a:chExt cx="616626" cy="1420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6626" cy="142028"/>
            </a:xfrm>
            <a:custGeom>
              <a:avLst/>
              <a:gdLst/>
              <a:ahLst/>
              <a:cxnLst/>
              <a:rect l="l" t="t" r="r" b="b"/>
              <a:pathLst>
                <a:path w="616626" h="142028">
                  <a:moveTo>
                    <a:pt x="0" y="0"/>
                  </a:moveTo>
                  <a:lnTo>
                    <a:pt x="616626" y="0"/>
                  </a:lnTo>
                  <a:lnTo>
                    <a:pt x="616626" y="142028"/>
                  </a:lnTo>
                  <a:lnTo>
                    <a:pt x="0" y="142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6626" cy="189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96278" y="7386780"/>
            <a:ext cx="5733009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  <p:sp>
        <p:nvSpPr>
          <p:cNvPr id="7" name="AutoShape 7"/>
          <p:cNvSpPr/>
          <p:nvPr/>
        </p:nvSpPr>
        <p:spPr>
          <a:xfrm>
            <a:off x="6058443" y="7333971"/>
            <a:ext cx="437835" cy="11672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85795"/>
            <a:ext cx="16230600" cy="6715411"/>
          </a:xfrm>
          <a:custGeom>
            <a:avLst/>
            <a:gdLst/>
            <a:ahLst/>
            <a:cxnLst/>
            <a:rect l="l" t="t" r="r" b="b"/>
            <a:pathLst>
              <a:path w="16230600" h="6715411">
                <a:moveTo>
                  <a:pt x="0" y="0"/>
                </a:moveTo>
                <a:lnTo>
                  <a:pt x="16230600" y="0"/>
                </a:lnTo>
                <a:lnTo>
                  <a:pt x="16230600" y="6715410"/>
                </a:lnTo>
                <a:lnTo>
                  <a:pt x="0" y="671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782301" y="7510605"/>
            <a:ext cx="2341251" cy="539263"/>
            <a:chOff x="0" y="0"/>
            <a:chExt cx="616626" cy="1420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6626" cy="142028"/>
            </a:xfrm>
            <a:custGeom>
              <a:avLst/>
              <a:gdLst/>
              <a:ahLst/>
              <a:cxnLst/>
              <a:rect l="l" t="t" r="r" b="b"/>
              <a:pathLst>
                <a:path w="616626" h="142028">
                  <a:moveTo>
                    <a:pt x="0" y="0"/>
                  </a:moveTo>
                  <a:lnTo>
                    <a:pt x="616626" y="0"/>
                  </a:lnTo>
                  <a:lnTo>
                    <a:pt x="616626" y="142028"/>
                  </a:lnTo>
                  <a:lnTo>
                    <a:pt x="0" y="142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6626" cy="189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96278" y="7386780"/>
            <a:ext cx="5733009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Hires</a:t>
            </a:r>
          </a:p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Active</a:t>
            </a:r>
          </a:p>
        </p:txBody>
      </p:sp>
      <p:sp>
        <p:nvSpPr>
          <p:cNvPr id="7" name="AutoShape 7"/>
          <p:cNvSpPr/>
          <p:nvPr/>
        </p:nvSpPr>
        <p:spPr>
          <a:xfrm>
            <a:off x="6123551" y="7780237"/>
            <a:ext cx="372727" cy="7209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5175" y="847725"/>
            <a:ext cx="881765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Additional Data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40712" y="4046364"/>
            <a:ext cx="340893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Job URL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6643" y="3666951"/>
            <a:ext cx="35944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Job Track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661932"/>
            <a:ext cx="16230600" cy="3753326"/>
          </a:xfrm>
          <a:custGeom>
            <a:avLst/>
            <a:gdLst/>
            <a:ahLst/>
            <a:cxnLst/>
            <a:rect l="l" t="t" r="r" b="b"/>
            <a:pathLst>
              <a:path w="16230600" h="3753326">
                <a:moveTo>
                  <a:pt x="0" y="0"/>
                </a:moveTo>
                <a:lnTo>
                  <a:pt x="16230600" y="0"/>
                </a:lnTo>
                <a:lnTo>
                  <a:pt x="16230600" y="3753327"/>
                </a:lnTo>
                <a:lnTo>
                  <a:pt x="0" y="3753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82078" y="5661932"/>
            <a:ext cx="2002707" cy="3753326"/>
            <a:chOff x="0" y="0"/>
            <a:chExt cx="527462" cy="988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7462" cy="988530"/>
            </a:xfrm>
            <a:custGeom>
              <a:avLst/>
              <a:gdLst/>
              <a:ahLst/>
              <a:cxnLst/>
              <a:rect l="l" t="t" r="r" b="b"/>
              <a:pathLst>
                <a:path w="527462" h="988530">
                  <a:moveTo>
                    <a:pt x="0" y="0"/>
                  </a:moveTo>
                  <a:lnTo>
                    <a:pt x="527462" y="0"/>
                  </a:lnTo>
                  <a:lnTo>
                    <a:pt x="527462" y="988530"/>
                  </a:lnTo>
                  <a:lnTo>
                    <a:pt x="0" y="988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7462" cy="103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2383432" y="4530551"/>
            <a:ext cx="1410426" cy="11313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452847" y="5661932"/>
            <a:ext cx="3720355" cy="3753326"/>
            <a:chOff x="0" y="0"/>
            <a:chExt cx="1611978" cy="16262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11978" cy="1626264"/>
            </a:xfrm>
            <a:custGeom>
              <a:avLst/>
              <a:gdLst/>
              <a:ahLst/>
              <a:cxnLst/>
              <a:rect l="l" t="t" r="r" b="b"/>
              <a:pathLst>
                <a:path w="1611978" h="1626264">
                  <a:moveTo>
                    <a:pt x="0" y="0"/>
                  </a:moveTo>
                  <a:lnTo>
                    <a:pt x="1611978" y="0"/>
                  </a:lnTo>
                  <a:lnTo>
                    <a:pt x="1611978" y="1626264"/>
                  </a:lnTo>
                  <a:lnTo>
                    <a:pt x="0" y="1626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11978" cy="16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6313025" y="4909964"/>
            <a:ext cx="2532155" cy="75196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9493" y="3086100"/>
            <a:ext cx="4137367" cy="4114800"/>
          </a:xfrm>
          <a:custGeom>
            <a:avLst/>
            <a:gdLst/>
            <a:ahLst/>
            <a:cxnLst/>
            <a:rect l="l" t="t" r="r" b="b"/>
            <a:pathLst>
              <a:path w="4137367" h="4114800">
                <a:moveTo>
                  <a:pt x="0" y="0"/>
                </a:moveTo>
                <a:lnTo>
                  <a:pt x="4137368" y="0"/>
                </a:lnTo>
                <a:lnTo>
                  <a:pt x="41373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28194" y="3305175"/>
            <a:ext cx="8548688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</a:t>
            </a:r>
          </a:p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Exploration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203025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 a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Job Posting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Unique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a Specific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Job Profile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9402" y="10287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944813"/>
            <a:ext cx="4297122" cy="432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bar graph shows the number of times that a job was posted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at least twice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under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two or more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the job profiles we picked.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9402" y="10287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703320"/>
            <a:ext cx="4810662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Same job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can be posted under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multiple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 profile.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203025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Can the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Missing Data Values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Tell Us Something?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268" y="1028700"/>
            <a:ext cx="12169464" cy="8229600"/>
          </a:xfrm>
          <a:custGeom>
            <a:avLst/>
            <a:gdLst/>
            <a:ahLst/>
            <a:cxnLst/>
            <a:rect l="l" t="t" r="r" b="b"/>
            <a:pathLst>
              <a:path w="12169464" h="8229600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61950"/>
            <a:ext cx="21309360" cy="2088197"/>
            <a:chOff x="0" y="0"/>
            <a:chExt cx="4816593" cy="471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1999"/>
            </a:xfrm>
            <a:custGeom>
              <a:avLst/>
              <a:gdLst/>
              <a:ahLst/>
              <a:cxnLst/>
              <a:rect l="l" t="t" r="r" b="b"/>
              <a:pathLst>
                <a:path w="4816592" h="471999">
                  <a:moveTo>
                    <a:pt x="0" y="0"/>
                  </a:moveTo>
                  <a:lnTo>
                    <a:pt x="4816592" y="0"/>
                  </a:lnTo>
                  <a:lnTo>
                    <a:pt x="4816592" y="471999"/>
                  </a:lnTo>
                  <a:lnTo>
                    <a:pt x="0" y="471999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519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28700" y="150178"/>
            <a:ext cx="551295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2269" y="2486025"/>
            <a:ext cx="7921219" cy="265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1. Market Research &amp; Trend Analysis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Identify in-demand skills and job categories.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Understand which industries are most active on Upwork.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9137" y="2486025"/>
            <a:ext cx="8290163" cy="265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2. Pricing &amp; Budget Analysis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Analyze average budget for various projects.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Help freelancers price their services competitively.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69137" y="5654610"/>
            <a:ext cx="7921219" cy="265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4. Freelancer Performance &amp; Competition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Understand what can make a freelancer stand out.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Understand what factors lead to higher hire rates.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269" y="5654610"/>
            <a:ext cx="7791003" cy="212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3. Client Behavior &amp; Job Posting Patterns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Study client preferences and hiring tendencies.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Detect geographic trends in job postings.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268" y="1028700"/>
            <a:ext cx="12169464" cy="8229600"/>
          </a:xfrm>
          <a:custGeom>
            <a:avLst/>
            <a:gdLst/>
            <a:ahLst/>
            <a:cxnLst/>
            <a:rect l="l" t="t" r="r" b="b"/>
            <a:pathLst>
              <a:path w="12169464" h="8229600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60423" y="5640230"/>
            <a:ext cx="765656" cy="2190736"/>
            <a:chOff x="0" y="0"/>
            <a:chExt cx="201654" cy="576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54" cy="576984"/>
            </a:xfrm>
            <a:custGeom>
              <a:avLst/>
              <a:gdLst/>
              <a:ahLst/>
              <a:cxnLst/>
              <a:rect l="l" t="t" r="r" b="b"/>
              <a:pathLst>
                <a:path w="201654" h="576984">
                  <a:moveTo>
                    <a:pt x="0" y="0"/>
                  </a:moveTo>
                  <a:lnTo>
                    <a:pt x="201654" y="0"/>
                  </a:lnTo>
                  <a:lnTo>
                    <a:pt x="201654" y="576984"/>
                  </a:lnTo>
                  <a:lnTo>
                    <a:pt x="0" y="576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654" cy="62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2543251" y="5143500"/>
            <a:ext cx="65108" cy="4967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912801" y="5640230"/>
            <a:ext cx="635440" cy="2190736"/>
            <a:chOff x="0" y="0"/>
            <a:chExt cx="167359" cy="5769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359" cy="576984"/>
            </a:xfrm>
            <a:custGeom>
              <a:avLst/>
              <a:gdLst/>
              <a:ahLst/>
              <a:cxnLst/>
              <a:rect l="l" t="t" r="r" b="b"/>
              <a:pathLst>
                <a:path w="167359" h="576984">
                  <a:moveTo>
                    <a:pt x="0" y="0"/>
                  </a:moveTo>
                  <a:lnTo>
                    <a:pt x="167359" y="0"/>
                  </a:lnTo>
                  <a:lnTo>
                    <a:pt x="167359" y="576984"/>
                  </a:lnTo>
                  <a:lnTo>
                    <a:pt x="0" y="576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67359" cy="62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4230522" y="5143500"/>
            <a:ext cx="0" cy="4967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644081" y="3465555"/>
            <a:ext cx="729311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percentage of missing titles is more than job URLs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8811" y="4105992"/>
            <a:ext cx="7950378" cy="5152308"/>
          </a:xfrm>
          <a:custGeom>
            <a:avLst/>
            <a:gdLst/>
            <a:ahLst/>
            <a:cxnLst/>
            <a:rect l="l" t="t" r="r" b="b"/>
            <a:pathLst>
              <a:path w="7950378" h="5152308">
                <a:moveTo>
                  <a:pt x="0" y="0"/>
                </a:moveTo>
                <a:lnTo>
                  <a:pt x="7950378" y="0"/>
                </a:lnTo>
                <a:lnTo>
                  <a:pt x="7950378" y="5152308"/>
                </a:lnTo>
                <a:lnTo>
                  <a:pt x="0" y="515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02410" y="847725"/>
            <a:ext cx="444912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Answer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3873" y="2347594"/>
            <a:ext cx="14620254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Upwork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gives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client 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option to post a job under a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private listing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limit the number of submissions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88973" y="1028700"/>
            <a:ext cx="11970327" cy="8229600"/>
          </a:xfrm>
          <a:custGeom>
            <a:avLst/>
            <a:gdLst/>
            <a:ahLst/>
            <a:cxnLst/>
            <a:rect l="l" t="t" r="r" b="b"/>
            <a:pathLst>
              <a:path w="11970327" h="8229600">
                <a:moveTo>
                  <a:pt x="0" y="0"/>
                </a:moveTo>
                <a:lnTo>
                  <a:pt x="11970327" y="0"/>
                </a:lnTo>
                <a:lnTo>
                  <a:pt x="119703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6095" y="3873500"/>
            <a:ext cx="4752878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every job profile, the percentage of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private jobs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are between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10-15%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268" y="1028700"/>
            <a:ext cx="12169464" cy="8229600"/>
          </a:xfrm>
          <a:custGeom>
            <a:avLst/>
            <a:gdLst/>
            <a:ahLst/>
            <a:cxnLst/>
            <a:rect l="l" t="t" r="r" b="b"/>
            <a:pathLst>
              <a:path w="12169464" h="8229600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63586" y="4027530"/>
            <a:ext cx="765656" cy="4364767"/>
            <a:chOff x="0" y="0"/>
            <a:chExt cx="201654" cy="11495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54" cy="1149568"/>
            </a:xfrm>
            <a:custGeom>
              <a:avLst/>
              <a:gdLst/>
              <a:ahLst/>
              <a:cxnLst/>
              <a:rect l="l" t="t" r="r" b="b"/>
              <a:pathLst>
                <a:path w="201654" h="1149568">
                  <a:moveTo>
                    <a:pt x="0" y="0"/>
                  </a:moveTo>
                  <a:lnTo>
                    <a:pt x="201654" y="0"/>
                  </a:lnTo>
                  <a:lnTo>
                    <a:pt x="201654" y="1149568"/>
                  </a:lnTo>
                  <a:lnTo>
                    <a:pt x="0" y="1149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654" cy="1197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7446414" y="3184988"/>
            <a:ext cx="65108" cy="84254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52953" y="1642533"/>
            <a:ext cx="50143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Not all clients provide a min hourly salary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3491" y="1028700"/>
            <a:ext cx="11215809" cy="8229600"/>
          </a:xfrm>
          <a:custGeom>
            <a:avLst/>
            <a:gdLst/>
            <a:ahLst/>
            <a:cxnLst/>
            <a:rect l="l" t="t" r="r" b="b"/>
            <a:pathLst>
              <a:path w="11215809" h="8229600">
                <a:moveTo>
                  <a:pt x="0" y="0"/>
                </a:moveTo>
                <a:lnTo>
                  <a:pt x="11215809" y="0"/>
                </a:lnTo>
                <a:lnTo>
                  <a:pt x="112158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944813"/>
            <a:ext cx="4636990" cy="494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every job profile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we picked the percentage of hourly jobs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 without a min hourly salary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is around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16-20%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all job postings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0211" y="3314700"/>
            <a:ext cx="3615154" cy="4114800"/>
          </a:xfrm>
          <a:custGeom>
            <a:avLst/>
            <a:gdLst/>
            <a:ahLst/>
            <a:cxnLst/>
            <a:rect l="l" t="t" r="r" b="b"/>
            <a:pathLst>
              <a:path w="3615154" h="4114800">
                <a:moveTo>
                  <a:pt x="0" y="0"/>
                </a:moveTo>
                <a:lnTo>
                  <a:pt x="3615154" y="0"/>
                </a:lnTo>
                <a:lnTo>
                  <a:pt x="36151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114363" y="3305175"/>
            <a:ext cx="11144937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</a:t>
            </a:r>
          </a:p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Preprocessing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21164"/>
            <a:ext cx="21309360" cy="2899727"/>
            <a:chOff x="0" y="0"/>
            <a:chExt cx="4816593" cy="655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55431"/>
            </a:xfrm>
            <a:custGeom>
              <a:avLst/>
              <a:gdLst/>
              <a:ahLst/>
              <a:cxnLst/>
              <a:rect l="l" t="t" r="r" b="b"/>
              <a:pathLst>
                <a:path w="4816592" h="655431">
                  <a:moveTo>
                    <a:pt x="0" y="0"/>
                  </a:moveTo>
                  <a:lnTo>
                    <a:pt x="4816592" y="0"/>
                  </a:lnTo>
                  <a:lnTo>
                    <a:pt x="4816592" y="655431"/>
                  </a:lnTo>
                  <a:lnTo>
                    <a:pt x="0" y="655431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70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74387" y="571342"/>
            <a:ext cx="3339227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GOAL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1714" y="3399155"/>
            <a:ext cx="16864572" cy="345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935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Get as much </a:t>
            </a:r>
            <a:r>
              <a:rPr lang="en-US" sz="5199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clean Records</a:t>
            </a: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as we can</a:t>
            </a:r>
          </a:p>
          <a:p>
            <a:pPr marL="1122679" lvl="1" indent="-561340" algn="l">
              <a:lnSpc>
                <a:spcPts val="935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Equal number of records for each job profile</a:t>
            </a:r>
          </a:p>
          <a:p>
            <a:pPr marL="1122679" lvl="1" indent="-561340" algn="l">
              <a:lnSpc>
                <a:spcPts val="935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Records should contain as </a:t>
            </a:r>
            <a:r>
              <a:rPr lang="en-US" sz="5199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less NaNs</a:t>
            </a:r>
            <a:r>
              <a:rPr lang="en-US" sz="51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as possible</a:t>
            </a:r>
          </a:p>
        </p:txBody>
      </p:sp>
      <p:sp>
        <p:nvSpPr>
          <p:cNvPr id="7" name="AutoShape 7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9869" y="3705225"/>
            <a:ext cx="418826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Title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268" y="1028700"/>
            <a:ext cx="12169464" cy="8229600"/>
          </a:xfrm>
          <a:custGeom>
            <a:avLst/>
            <a:gdLst/>
            <a:ahLst/>
            <a:cxnLst/>
            <a:rect l="l" t="t" r="r" b="b"/>
            <a:pathLst>
              <a:path w="12169464" h="8229600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60423" y="5640230"/>
            <a:ext cx="765656" cy="2190736"/>
            <a:chOff x="0" y="0"/>
            <a:chExt cx="201654" cy="5769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54" cy="576984"/>
            </a:xfrm>
            <a:custGeom>
              <a:avLst/>
              <a:gdLst/>
              <a:ahLst/>
              <a:cxnLst/>
              <a:rect l="l" t="t" r="r" b="b"/>
              <a:pathLst>
                <a:path w="201654" h="576984">
                  <a:moveTo>
                    <a:pt x="0" y="0"/>
                  </a:moveTo>
                  <a:lnTo>
                    <a:pt x="201654" y="0"/>
                  </a:lnTo>
                  <a:lnTo>
                    <a:pt x="201654" y="576984"/>
                  </a:lnTo>
                  <a:lnTo>
                    <a:pt x="0" y="576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654" cy="62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2543251" y="4904771"/>
            <a:ext cx="0" cy="73545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17327" y="4008151"/>
            <a:ext cx="145184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Title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59613" y="847725"/>
            <a:ext cx="256877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Title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17300" y="2944813"/>
            <a:ext cx="1225340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Since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missing values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job titles is due to the job being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Private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there are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common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 titles between many jobs profiles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Drop records with missing and/or duplicate titles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Records Remaining: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3265</a:t>
            </a:r>
          </a:p>
        </p:txBody>
      </p:sp>
      <p:sp>
        <p:nvSpPr>
          <p:cNvPr id="4" name="AutoShape 4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9537" y="2890742"/>
            <a:ext cx="5238750" cy="5286812"/>
          </a:xfrm>
          <a:custGeom>
            <a:avLst/>
            <a:gdLst/>
            <a:ahLst/>
            <a:cxnLst/>
            <a:rect l="l" t="t" r="r" b="b"/>
            <a:pathLst>
              <a:path w="5238750" h="5286812">
                <a:moveTo>
                  <a:pt x="0" y="0"/>
                </a:moveTo>
                <a:lnTo>
                  <a:pt x="5238750" y="0"/>
                </a:lnTo>
                <a:lnTo>
                  <a:pt x="5238750" y="5286811"/>
                </a:lnTo>
                <a:lnTo>
                  <a:pt x="0" y="528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228194" y="3305175"/>
            <a:ext cx="7605951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</a:t>
            </a:r>
          </a:p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Collection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1841" y="4150678"/>
            <a:ext cx="126443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NaNs Column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6083" y="0"/>
            <a:ext cx="14935835" cy="10100358"/>
          </a:xfrm>
          <a:custGeom>
            <a:avLst/>
            <a:gdLst/>
            <a:ahLst/>
            <a:cxnLst/>
            <a:rect l="l" t="t" r="r" b="b"/>
            <a:pathLst>
              <a:path w="14935835" h="10100358">
                <a:moveTo>
                  <a:pt x="0" y="0"/>
                </a:moveTo>
                <a:lnTo>
                  <a:pt x="14935834" y="0"/>
                </a:lnTo>
                <a:lnTo>
                  <a:pt x="14935834" y="10100358"/>
                </a:lnTo>
                <a:lnTo>
                  <a:pt x="0" y="10100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3615020" y="8446641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338920" y="8890571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034245" y="8890571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949773" y="9258300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5729570" y="9551541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6424895" y="8522841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091645" y="9182100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7758395" y="8890571"/>
            <a:ext cx="0" cy="735459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9892" y="3441065"/>
            <a:ext cx="9368216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 &amp; Max Budget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268" y="1028700"/>
            <a:ext cx="12169464" cy="8229600"/>
          </a:xfrm>
          <a:custGeom>
            <a:avLst/>
            <a:gdLst/>
            <a:ahLst/>
            <a:cxnLst/>
            <a:rect l="l" t="t" r="r" b="b"/>
            <a:pathLst>
              <a:path w="12169464" h="8229600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45686" y="4295155"/>
            <a:ext cx="765656" cy="4143974"/>
            <a:chOff x="0" y="0"/>
            <a:chExt cx="201654" cy="10914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54" cy="1091417"/>
            </a:xfrm>
            <a:custGeom>
              <a:avLst/>
              <a:gdLst/>
              <a:ahLst/>
              <a:cxnLst/>
              <a:rect l="l" t="t" r="r" b="b"/>
              <a:pathLst>
                <a:path w="201654" h="1091417">
                  <a:moveTo>
                    <a:pt x="0" y="0"/>
                  </a:moveTo>
                  <a:lnTo>
                    <a:pt x="201654" y="0"/>
                  </a:lnTo>
                  <a:lnTo>
                    <a:pt x="201654" y="1091417"/>
                  </a:lnTo>
                  <a:lnTo>
                    <a:pt x="0" y="1091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654" cy="1139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7428514" y="3147347"/>
            <a:ext cx="0" cy="11478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3638853" y="1191678"/>
            <a:ext cx="765656" cy="7247451"/>
            <a:chOff x="0" y="0"/>
            <a:chExt cx="201654" cy="19087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654" cy="1908794"/>
            </a:xfrm>
            <a:custGeom>
              <a:avLst/>
              <a:gdLst/>
              <a:ahLst/>
              <a:cxnLst/>
              <a:rect l="l" t="t" r="r" b="b"/>
              <a:pathLst>
                <a:path w="201654" h="1908794">
                  <a:moveTo>
                    <a:pt x="0" y="0"/>
                  </a:moveTo>
                  <a:lnTo>
                    <a:pt x="201654" y="0"/>
                  </a:lnTo>
                  <a:lnTo>
                    <a:pt x="201654" y="1908794"/>
                  </a:lnTo>
                  <a:lnTo>
                    <a:pt x="0" y="1908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01654" cy="1956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4021682" y="304301"/>
            <a:ext cx="0" cy="88737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037490" y="2011508"/>
            <a:ext cx="354770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Min Budget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257" y="165100"/>
            <a:ext cx="371296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Max Budget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12055" y="857250"/>
            <a:ext cx="826389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Min-Max Budget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17300" y="2940050"/>
            <a:ext cx="12253400" cy="63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u="sng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NOTE: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 budget: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Holds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min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 Jobs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 budget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6EDA43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Max budget: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Holds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max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NaNs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explains the large number of NaNs in max budget column.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680619" y="2244724"/>
            <a:ext cx="3578681" cy="7013576"/>
          </a:xfrm>
          <a:custGeom>
            <a:avLst/>
            <a:gdLst/>
            <a:ahLst/>
            <a:cxnLst/>
            <a:rect l="l" t="t" r="r" b="b"/>
            <a:pathLst>
              <a:path w="3578681" h="7013576">
                <a:moveTo>
                  <a:pt x="0" y="0"/>
                </a:moveTo>
                <a:lnTo>
                  <a:pt x="3578681" y="0"/>
                </a:lnTo>
                <a:lnTo>
                  <a:pt x="3578681" y="7013576"/>
                </a:lnTo>
                <a:lnTo>
                  <a:pt x="0" y="7013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12055" y="857250"/>
            <a:ext cx="826389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Min-Max Budget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7750" y="2835112"/>
            <a:ext cx="12253400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Convert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min 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 max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values from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string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numerical values.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Drop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`$`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`,`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convert the columns to be of type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12055" y="857250"/>
            <a:ext cx="826389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Min-Max Budget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8225" y="2651125"/>
            <a:ext cx="1225340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Create an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Average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Column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column contains the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 average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min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max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case </a:t>
            </a:r>
            <a:r>
              <a:rPr lang="en-US" sz="3999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max budget is not NaNs.</a:t>
            </a:r>
          </a:p>
          <a:p>
            <a:pPr algn="l">
              <a:lnSpc>
                <a:spcPts val="5599"/>
              </a:lnSpc>
            </a:pPr>
            <a:endParaRPr lang="en-US" sz="3999" b="1" u="sng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</a:t>
            </a:r>
            <a:r>
              <a:rPr lang="en-US" sz="3999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max budget is NaNs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it means that the job is of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it contains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min budget only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3680619" y="2244724"/>
            <a:ext cx="3578681" cy="7013576"/>
          </a:xfrm>
          <a:custGeom>
            <a:avLst/>
            <a:gdLst/>
            <a:ahLst/>
            <a:cxnLst/>
            <a:rect l="l" t="t" r="r" b="b"/>
            <a:pathLst>
              <a:path w="3578681" h="7013576">
                <a:moveTo>
                  <a:pt x="0" y="0"/>
                </a:moveTo>
                <a:lnTo>
                  <a:pt x="3578681" y="0"/>
                </a:lnTo>
                <a:lnTo>
                  <a:pt x="3578681" y="7013576"/>
                </a:lnTo>
                <a:lnTo>
                  <a:pt x="0" y="7013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12055" y="857250"/>
            <a:ext cx="826389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Min-Max Budget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61365" y="3225759"/>
            <a:ext cx="10365271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Lastly, drop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min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max budget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columns, since they are no longer useful.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6871" y="3441065"/>
            <a:ext cx="8414259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Duration &amp; Work Hours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9268" y="1028700"/>
            <a:ext cx="12169464" cy="8229600"/>
          </a:xfrm>
          <a:custGeom>
            <a:avLst/>
            <a:gdLst/>
            <a:ahLst/>
            <a:cxnLst/>
            <a:rect l="l" t="t" r="r" b="b"/>
            <a:pathLst>
              <a:path w="12169464" h="8229600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70729" y="2116283"/>
            <a:ext cx="1373330" cy="6297322"/>
            <a:chOff x="0" y="0"/>
            <a:chExt cx="361700" cy="1658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700" cy="1658554"/>
            </a:xfrm>
            <a:custGeom>
              <a:avLst/>
              <a:gdLst/>
              <a:ahLst/>
              <a:cxnLst/>
              <a:rect l="l" t="t" r="r" b="b"/>
              <a:pathLst>
                <a:path w="361700" h="1658554">
                  <a:moveTo>
                    <a:pt x="0" y="0"/>
                  </a:moveTo>
                  <a:lnTo>
                    <a:pt x="361700" y="0"/>
                  </a:lnTo>
                  <a:lnTo>
                    <a:pt x="361700" y="1658554"/>
                  </a:lnTo>
                  <a:lnTo>
                    <a:pt x="0" y="1658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1700" cy="17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357394" y="2116283"/>
            <a:ext cx="1940538" cy="4429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297932" y="1632096"/>
            <a:ext cx="510691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3131"/>
                </a:solidFill>
                <a:latin typeface="Inter Bold"/>
                <a:ea typeface="Inter Bold"/>
                <a:cs typeface="Inter Bold"/>
                <a:sym typeface="Inter Bold"/>
              </a:rPr>
              <a:t>Duration &amp; Work Hours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3291427" y="3633152"/>
            <a:ext cx="2660799" cy="266079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39212" y="4364038"/>
            <a:ext cx="592812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Job Profiles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82916" y="1028700"/>
            <a:ext cx="8276384" cy="1428750"/>
            <a:chOff x="0" y="0"/>
            <a:chExt cx="11035179" cy="190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4782" cy="1905000"/>
            </a:xfrm>
            <a:custGeom>
              <a:avLst/>
              <a:gdLst/>
              <a:ahLst/>
              <a:cxnLst/>
              <a:rect l="l" t="t" r="r" b="b"/>
              <a:pathLst>
                <a:path w="1544782" h="1905000">
                  <a:moveTo>
                    <a:pt x="0" y="0"/>
                  </a:moveTo>
                  <a:lnTo>
                    <a:pt x="1544782" y="0"/>
                  </a:lnTo>
                  <a:lnTo>
                    <a:pt x="1544782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45313" y="341842"/>
              <a:ext cx="908986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Android Developer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47722" y="3106738"/>
            <a:ext cx="8120062" cy="1428750"/>
            <a:chOff x="0" y="0"/>
            <a:chExt cx="10826750" cy="1905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47094" y="341842"/>
              <a:ext cx="867965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AI Engineer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47722" y="7829550"/>
            <a:ext cx="8311578" cy="1428750"/>
            <a:chOff x="0" y="0"/>
            <a:chExt cx="11082104" cy="190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0"/>
                  </a:moveTo>
                  <a:lnTo>
                    <a:pt x="1905000" y="0"/>
                  </a:lnTo>
                  <a:lnTo>
                    <a:pt x="19050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37336" y="341842"/>
              <a:ext cx="8944769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JavaScript Developer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47722" y="5468144"/>
            <a:ext cx="5649696" cy="1428750"/>
            <a:chOff x="0" y="0"/>
            <a:chExt cx="7532928" cy="1905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91145" cy="1905000"/>
            </a:xfrm>
            <a:custGeom>
              <a:avLst/>
              <a:gdLst/>
              <a:ahLst/>
              <a:cxnLst/>
              <a:rect l="l" t="t" r="r" b="b"/>
              <a:pathLst>
                <a:path w="1891145" h="1905000">
                  <a:moveTo>
                    <a:pt x="0" y="0"/>
                  </a:moveTo>
                  <a:lnTo>
                    <a:pt x="1891145" y="0"/>
                  </a:lnTo>
                  <a:lnTo>
                    <a:pt x="1891145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7503" y="341842"/>
              <a:ext cx="530542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Analyst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26380" y="857250"/>
            <a:ext cx="1143523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Duration &amp; Work Hours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2180" y="3054350"/>
            <a:ext cx="1401131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Currently both columns contain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1214 NaNs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26380" y="857250"/>
            <a:ext cx="1143523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Duration &amp; Work Hours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2180" y="3054350"/>
            <a:ext cx="14011314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Currently both columns contain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1214 NaNs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6EDA43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NaNs remaining are because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</a:t>
            </a:r>
            <a:r>
              <a:rPr lang="en-US" sz="3999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don’t have a determined duration and/or works hours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26380" y="857250"/>
            <a:ext cx="1143523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Duration &amp; Work Hours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42180" y="3054350"/>
            <a:ext cx="14011314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Currently both columns contain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1214 NaNs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6EDA43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NaNs remaining are because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</a:t>
            </a:r>
            <a:r>
              <a:rPr lang="en-US" sz="3999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don’t have a determined duration and/or works hours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 fix this we fill: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Duration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NaNs with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`Contract`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Work Hours 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NaNs with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`Flexible`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53417" y="4194175"/>
            <a:ext cx="12581165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2500" y="2924175"/>
            <a:ext cx="1401131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Convert Column from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string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numerical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values</a:t>
            </a:r>
          </a:p>
        </p:txBody>
      </p:sp>
      <p:sp>
        <p:nvSpPr>
          <p:cNvPr id="4" name="Freeform 4"/>
          <p:cNvSpPr/>
          <p:nvPr/>
        </p:nvSpPr>
        <p:spPr>
          <a:xfrm>
            <a:off x="15309661" y="2169797"/>
            <a:ext cx="1949639" cy="7088503"/>
          </a:xfrm>
          <a:custGeom>
            <a:avLst/>
            <a:gdLst/>
            <a:ahLst/>
            <a:cxnLst/>
            <a:rect l="l" t="t" r="r" b="b"/>
            <a:pathLst>
              <a:path w="1949639" h="7088503">
                <a:moveTo>
                  <a:pt x="0" y="0"/>
                </a:moveTo>
                <a:lnTo>
                  <a:pt x="1949639" y="0"/>
                </a:lnTo>
                <a:lnTo>
                  <a:pt x="1949639" y="7088503"/>
                </a:lnTo>
                <a:lnTo>
                  <a:pt x="0" y="7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80883" y="857250"/>
            <a:ext cx="892623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2500" y="2924175"/>
            <a:ext cx="14011314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Convert Column from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string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numerical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values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Remove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`$`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`,`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5309661" y="2169797"/>
            <a:ext cx="1949639" cy="7088503"/>
          </a:xfrm>
          <a:custGeom>
            <a:avLst/>
            <a:gdLst/>
            <a:ahLst/>
            <a:cxnLst/>
            <a:rect l="l" t="t" r="r" b="b"/>
            <a:pathLst>
              <a:path w="1949639" h="7088503">
                <a:moveTo>
                  <a:pt x="0" y="0"/>
                </a:moveTo>
                <a:lnTo>
                  <a:pt x="1949639" y="0"/>
                </a:lnTo>
                <a:lnTo>
                  <a:pt x="1949639" y="7088503"/>
                </a:lnTo>
                <a:lnTo>
                  <a:pt x="0" y="7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80883" y="857250"/>
            <a:ext cx="892623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2500" y="2924175"/>
            <a:ext cx="14011314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Convert Column from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string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numerical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values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Remove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`$`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`,`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there is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‘K’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convert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multiple by 1000</a:t>
            </a:r>
          </a:p>
        </p:txBody>
      </p:sp>
      <p:sp>
        <p:nvSpPr>
          <p:cNvPr id="4" name="Freeform 4"/>
          <p:cNvSpPr/>
          <p:nvPr/>
        </p:nvSpPr>
        <p:spPr>
          <a:xfrm>
            <a:off x="15309661" y="2169797"/>
            <a:ext cx="1949639" cy="7088503"/>
          </a:xfrm>
          <a:custGeom>
            <a:avLst/>
            <a:gdLst/>
            <a:ahLst/>
            <a:cxnLst/>
            <a:rect l="l" t="t" r="r" b="b"/>
            <a:pathLst>
              <a:path w="1949639" h="7088503">
                <a:moveTo>
                  <a:pt x="0" y="0"/>
                </a:moveTo>
                <a:lnTo>
                  <a:pt x="1949639" y="0"/>
                </a:lnTo>
                <a:lnTo>
                  <a:pt x="1949639" y="7088503"/>
                </a:lnTo>
                <a:lnTo>
                  <a:pt x="0" y="7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80883" y="857250"/>
            <a:ext cx="892623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2500" y="2924175"/>
            <a:ext cx="1401131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Convert Column from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string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numerical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values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Remove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`$`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`,`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there is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‘K’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convert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multiple by 1000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there is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‘M’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convert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multiple by 1000000</a:t>
            </a:r>
          </a:p>
        </p:txBody>
      </p:sp>
      <p:sp>
        <p:nvSpPr>
          <p:cNvPr id="4" name="Freeform 4"/>
          <p:cNvSpPr/>
          <p:nvPr/>
        </p:nvSpPr>
        <p:spPr>
          <a:xfrm>
            <a:off x="15309661" y="2169797"/>
            <a:ext cx="1949639" cy="7088503"/>
          </a:xfrm>
          <a:custGeom>
            <a:avLst/>
            <a:gdLst/>
            <a:ahLst/>
            <a:cxnLst/>
            <a:rect l="l" t="t" r="r" b="b"/>
            <a:pathLst>
              <a:path w="1949639" h="7088503">
                <a:moveTo>
                  <a:pt x="0" y="0"/>
                </a:moveTo>
                <a:lnTo>
                  <a:pt x="1949639" y="0"/>
                </a:lnTo>
                <a:lnTo>
                  <a:pt x="1949639" y="7088503"/>
                </a:lnTo>
                <a:lnTo>
                  <a:pt x="0" y="7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80883" y="857250"/>
            <a:ext cx="892623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52500" y="2924175"/>
            <a:ext cx="14011314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Convert Column from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string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numerical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values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Remove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`$`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`,`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there is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‘K’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convert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multiple by 1000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If there is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‘M’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convert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multiple by 1000000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Else just convert the value to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Float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5309661" y="2169797"/>
            <a:ext cx="1949639" cy="7088503"/>
          </a:xfrm>
          <a:custGeom>
            <a:avLst/>
            <a:gdLst/>
            <a:ahLst/>
            <a:cxnLst/>
            <a:rect l="l" t="t" r="r" b="b"/>
            <a:pathLst>
              <a:path w="1949639" h="7088503">
                <a:moveTo>
                  <a:pt x="0" y="0"/>
                </a:moveTo>
                <a:lnTo>
                  <a:pt x="1949639" y="0"/>
                </a:lnTo>
                <a:lnTo>
                  <a:pt x="1949639" y="7088503"/>
                </a:lnTo>
                <a:lnTo>
                  <a:pt x="0" y="708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680883" y="857250"/>
            <a:ext cx="892623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Total Spent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2158" y="4194175"/>
            <a:ext cx="1108368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6253" y="5827592"/>
            <a:ext cx="14835495" cy="3430708"/>
          </a:xfrm>
          <a:custGeom>
            <a:avLst/>
            <a:gdLst/>
            <a:ahLst/>
            <a:cxnLst/>
            <a:rect l="l" t="t" r="r" b="b"/>
            <a:pathLst>
              <a:path w="14835495" h="3430708">
                <a:moveTo>
                  <a:pt x="0" y="0"/>
                </a:moveTo>
                <a:lnTo>
                  <a:pt x="14835494" y="0"/>
                </a:lnTo>
                <a:lnTo>
                  <a:pt x="14835494" y="3430708"/>
                </a:lnTo>
                <a:lnTo>
                  <a:pt x="0" y="343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44489" y="817223"/>
            <a:ext cx="11542036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OVERVIEW </a:t>
            </a:r>
            <a:r>
              <a:rPr lang="en-US" sz="72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BEFORE</a:t>
            </a: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27527"/>
            <a:ext cx="1623060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Source: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Upwork Site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Aquisition: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was scrapped from the job postings page on Upwork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Records: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3966 (1000 record per job profile)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Features: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20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31816" y="3032688"/>
            <a:ext cx="12405319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 checking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unique values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we found that many clients write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abbreviations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their countries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4662" y="857250"/>
            <a:ext cx="749867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31816" y="3032688"/>
            <a:ext cx="12405319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 checking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unique values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we found that many clients write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abbreviations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their countries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Example: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United states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-&gt;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US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United Kingdom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-&gt;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UK, GBR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4662" y="857250"/>
            <a:ext cx="749867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41341" y="3032688"/>
            <a:ext cx="12405319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 solve this problem, we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mapped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country’s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abbreviations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the country’s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full names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4662" y="857250"/>
            <a:ext cx="749867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41341" y="3032688"/>
            <a:ext cx="12405319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 solve this problem, we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mapped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country’s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abbreviations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the country’s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full names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This ensures: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Consistency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formatting</a:t>
            </a:r>
          </a:p>
          <a:p>
            <a:pPr marL="863599" lvl="1" indent="-431800" algn="l">
              <a:lnSpc>
                <a:spcPts val="55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Giving the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accurate number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times a country appeared in data.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4662" y="857250"/>
            <a:ext cx="749867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55831" y="3054350"/>
            <a:ext cx="13576338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Number of Countries before Mapping: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159 Countries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6EDA43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Number of Countries after Mapping: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105 Countries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4662" y="857250"/>
            <a:ext cx="749867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Client Location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6871" y="3308350"/>
            <a:ext cx="8414259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Picking 2400 Records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744" y="2461894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55831" y="4060825"/>
            <a:ext cx="13576338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 order to pick </a:t>
            </a:r>
            <a:r>
              <a:rPr lang="en-US" sz="3999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2400 records</a:t>
            </a:r>
            <a:r>
              <a:rPr lang="en-US" sz="39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(600 records per job profile), we dropped many records where the hires, active, min_budget and fixed_price (price) are NaNs.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35097" y="857250"/>
            <a:ext cx="1101780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Picking 2400 Records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99587" y="1431006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11157" y="1178241"/>
            <a:ext cx="9265687" cy="9108759"/>
          </a:xfrm>
          <a:custGeom>
            <a:avLst/>
            <a:gdLst/>
            <a:ahLst/>
            <a:cxnLst/>
            <a:rect l="l" t="t" r="r" b="b"/>
            <a:pathLst>
              <a:path w="9265687" h="9108759">
                <a:moveTo>
                  <a:pt x="0" y="0"/>
                </a:moveTo>
                <a:lnTo>
                  <a:pt x="9265686" y="0"/>
                </a:lnTo>
                <a:lnTo>
                  <a:pt x="9265686" y="9108759"/>
                </a:lnTo>
                <a:lnTo>
                  <a:pt x="0" y="9108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" r="-39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0917" y="250506"/>
            <a:ext cx="1778616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5"/>
              </a:lnSpc>
            </a:pPr>
            <a:r>
              <a:rPr lang="en-US" sz="67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OVERVIEW </a:t>
            </a:r>
            <a:r>
              <a:rPr lang="en-US" sz="67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AFTER</a:t>
            </a:r>
            <a:r>
              <a:rPr lang="en-US" sz="67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 PREPROCESSING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4084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03494" y="3305175"/>
            <a:ext cx="10884506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Version Control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849" y="1108805"/>
            <a:ext cx="17400301" cy="8069390"/>
          </a:xfrm>
          <a:custGeom>
            <a:avLst/>
            <a:gdLst/>
            <a:ahLst/>
            <a:cxnLst/>
            <a:rect l="l" t="t" r="r" b="b"/>
            <a:pathLst>
              <a:path w="17400301" h="8069390">
                <a:moveTo>
                  <a:pt x="0" y="0"/>
                </a:moveTo>
                <a:lnTo>
                  <a:pt x="17400302" y="0"/>
                </a:lnTo>
                <a:lnTo>
                  <a:pt x="17400302" y="8069390"/>
                </a:lnTo>
                <a:lnTo>
                  <a:pt x="0" y="806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5694" y="1187291"/>
            <a:ext cx="9358162" cy="761591"/>
            <a:chOff x="0" y="0"/>
            <a:chExt cx="2464701" cy="2005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4701" cy="200584"/>
            </a:xfrm>
            <a:custGeom>
              <a:avLst/>
              <a:gdLst/>
              <a:ahLst/>
              <a:cxnLst/>
              <a:rect l="l" t="t" r="r" b="b"/>
              <a:pathLst>
                <a:path w="2464701" h="200584">
                  <a:moveTo>
                    <a:pt x="0" y="0"/>
                  </a:moveTo>
                  <a:lnTo>
                    <a:pt x="2464701" y="0"/>
                  </a:lnTo>
                  <a:lnTo>
                    <a:pt x="2464701" y="200584"/>
                  </a:lnTo>
                  <a:lnTo>
                    <a:pt x="0" y="200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64701" cy="248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94627" y="684054"/>
            <a:ext cx="1675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Title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0593856" y="1265079"/>
            <a:ext cx="1600771" cy="32205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0370" y="836452"/>
            <a:ext cx="15147259" cy="8614096"/>
          </a:xfrm>
          <a:custGeom>
            <a:avLst/>
            <a:gdLst/>
            <a:ahLst/>
            <a:cxnLst/>
            <a:rect l="l" t="t" r="r" b="b"/>
            <a:pathLst>
              <a:path w="15147259" h="8614096">
                <a:moveTo>
                  <a:pt x="0" y="0"/>
                </a:moveTo>
                <a:lnTo>
                  <a:pt x="15147260" y="0"/>
                </a:lnTo>
                <a:lnTo>
                  <a:pt x="15147260" y="8614096"/>
                </a:lnTo>
                <a:lnTo>
                  <a:pt x="0" y="861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5201" y="3086100"/>
            <a:ext cx="3945853" cy="4114800"/>
          </a:xfrm>
          <a:custGeom>
            <a:avLst/>
            <a:gdLst/>
            <a:ahLst/>
            <a:cxnLst/>
            <a:rect l="l" t="t" r="r" b="b"/>
            <a:pathLst>
              <a:path w="3945853" h="4114800">
                <a:moveTo>
                  <a:pt x="0" y="0"/>
                </a:moveTo>
                <a:lnTo>
                  <a:pt x="3945853" y="0"/>
                </a:lnTo>
                <a:lnTo>
                  <a:pt x="3945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352133" y="3305175"/>
            <a:ext cx="11480112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Data Insights </a:t>
            </a:r>
          </a:p>
          <a:p>
            <a:pPr marL="0" lvl="0" indent="0" algn="l">
              <a:lnSpc>
                <a:spcPts val="14400"/>
              </a:lnSpc>
            </a:pPr>
            <a:r>
              <a:rPr lang="en-US" sz="12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&amp; Visualization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203025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 There Any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Correlation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Between Features?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64102" y="886582"/>
            <a:ext cx="10559796" cy="8513835"/>
          </a:xfrm>
          <a:custGeom>
            <a:avLst/>
            <a:gdLst/>
            <a:ahLst/>
            <a:cxnLst/>
            <a:rect l="l" t="t" r="r" b="b"/>
            <a:pathLst>
              <a:path w="10559796" h="8513835">
                <a:moveTo>
                  <a:pt x="0" y="0"/>
                </a:moveTo>
                <a:lnTo>
                  <a:pt x="10559796" y="0"/>
                </a:lnTo>
                <a:lnTo>
                  <a:pt x="10559796" y="8513836"/>
                </a:lnTo>
                <a:lnTo>
                  <a:pt x="0" y="851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9504" y="886582"/>
            <a:ext cx="10559796" cy="8513835"/>
          </a:xfrm>
          <a:custGeom>
            <a:avLst/>
            <a:gdLst/>
            <a:ahLst/>
            <a:cxnLst/>
            <a:rect l="l" t="t" r="r" b="b"/>
            <a:pathLst>
              <a:path w="10559796" h="8513835">
                <a:moveTo>
                  <a:pt x="0" y="0"/>
                </a:moveTo>
                <a:lnTo>
                  <a:pt x="10559796" y="0"/>
                </a:lnTo>
                <a:lnTo>
                  <a:pt x="10559796" y="8513836"/>
                </a:lnTo>
                <a:lnTo>
                  <a:pt x="0" y="851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5670804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might appear that there is a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correlation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between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interviewing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invites sent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unanswered invites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columns.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9504" y="886582"/>
            <a:ext cx="10559796" cy="8513835"/>
          </a:xfrm>
          <a:custGeom>
            <a:avLst/>
            <a:gdLst/>
            <a:ahLst/>
            <a:cxnLst/>
            <a:rect l="l" t="t" r="r" b="b"/>
            <a:pathLst>
              <a:path w="10559796" h="8513835">
                <a:moveTo>
                  <a:pt x="0" y="0"/>
                </a:moveTo>
                <a:lnTo>
                  <a:pt x="10559796" y="0"/>
                </a:lnTo>
                <a:lnTo>
                  <a:pt x="10559796" y="8513836"/>
                </a:lnTo>
                <a:lnTo>
                  <a:pt x="0" y="851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5670804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might appear that there is a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correlation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between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interviewing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invites sent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unanswered invites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columns. 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 reality, this is because most values in these columns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zeros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so they false sense that there is a correlation.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1404" y="886582"/>
            <a:ext cx="10559796" cy="8513835"/>
          </a:xfrm>
          <a:custGeom>
            <a:avLst/>
            <a:gdLst/>
            <a:ahLst/>
            <a:cxnLst/>
            <a:rect l="l" t="t" r="r" b="b"/>
            <a:pathLst>
              <a:path w="10559796" h="8513835">
                <a:moveTo>
                  <a:pt x="0" y="0"/>
                </a:moveTo>
                <a:lnTo>
                  <a:pt x="10559796" y="0"/>
                </a:lnTo>
                <a:lnTo>
                  <a:pt x="10559796" y="8513836"/>
                </a:lnTo>
                <a:lnTo>
                  <a:pt x="0" y="851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721100"/>
            <a:ext cx="5670804" cy="274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There is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no correlation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between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numerical features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Are Job Types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Evenly Split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Between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 &amp; Fixed-Price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9125" y="2345200"/>
            <a:ext cx="8169750" cy="5596600"/>
          </a:xfrm>
          <a:custGeom>
            <a:avLst/>
            <a:gdLst/>
            <a:ahLst/>
            <a:cxnLst/>
            <a:rect l="l" t="t" r="r" b="b"/>
            <a:pathLst>
              <a:path w="8169750" h="5596600">
                <a:moveTo>
                  <a:pt x="0" y="0"/>
                </a:moveTo>
                <a:lnTo>
                  <a:pt x="8169750" y="0"/>
                </a:lnTo>
                <a:lnTo>
                  <a:pt x="8169750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89550" y="2345200"/>
            <a:ext cx="8169750" cy="5596600"/>
          </a:xfrm>
          <a:custGeom>
            <a:avLst/>
            <a:gdLst/>
            <a:ahLst/>
            <a:cxnLst/>
            <a:rect l="l" t="t" r="r" b="b"/>
            <a:pathLst>
              <a:path w="8169750" h="5596600">
                <a:moveTo>
                  <a:pt x="0" y="0"/>
                </a:moveTo>
                <a:lnTo>
                  <a:pt x="8169750" y="0"/>
                </a:lnTo>
                <a:lnTo>
                  <a:pt x="8169750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269000"/>
            <a:ext cx="6366062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is a pie graph representing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percentage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all job profiles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From the pie graph, it appears that job types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evenly split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between Hourly and Fixed-Price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3780" y="3014479"/>
            <a:ext cx="15995520" cy="1827347"/>
            <a:chOff x="0" y="0"/>
            <a:chExt cx="4212812" cy="481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2812" cy="481277"/>
            </a:xfrm>
            <a:custGeom>
              <a:avLst/>
              <a:gdLst/>
              <a:ahLst/>
              <a:cxnLst/>
              <a:rect l="l" t="t" r="r" b="b"/>
              <a:pathLst>
                <a:path w="4212812" h="481277">
                  <a:moveTo>
                    <a:pt x="0" y="0"/>
                  </a:moveTo>
                  <a:lnTo>
                    <a:pt x="4212812" y="0"/>
                  </a:lnTo>
                  <a:lnTo>
                    <a:pt x="4212812" y="481277"/>
                  </a:lnTo>
                  <a:lnTo>
                    <a:pt x="0" y="481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12812" cy="52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59401" y="1291728"/>
            <a:ext cx="434578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Description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9261540" y="2329953"/>
            <a:ext cx="3770752" cy="68452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0724" y="1028700"/>
            <a:ext cx="8766551" cy="8229600"/>
          </a:xfrm>
          <a:custGeom>
            <a:avLst/>
            <a:gdLst/>
            <a:ahLst/>
            <a:cxnLst/>
            <a:rect l="l" t="t" r="r" b="b"/>
            <a:pathLst>
              <a:path w="8766551" h="8229600">
                <a:moveTo>
                  <a:pt x="0" y="0"/>
                </a:moveTo>
                <a:lnTo>
                  <a:pt x="8766552" y="0"/>
                </a:lnTo>
                <a:lnTo>
                  <a:pt x="87665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2749" y="1028700"/>
            <a:ext cx="8766551" cy="8229600"/>
          </a:xfrm>
          <a:custGeom>
            <a:avLst/>
            <a:gdLst/>
            <a:ahLst/>
            <a:cxnLst/>
            <a:rect l="l" t="t" r="r" b="b"/>
            <a:pathLst>
              <a:path w="8766551" h="8229600">
                <a:moveTo>
                  <a:pt x="0" y="0"/>
                </a:moveTo>
                <a:lnTo>
                  <a:pt x="8766551" y="0"/>
                </a:lnTo>
                <a:lnTo>
                  <a:pt x="8766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5895794" cy="831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Job types are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evenly split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AI engineers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JavaScript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android developers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split is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60% 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40%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data analysts the split is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70%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30% 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263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 There a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Relation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between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Experience Level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Job Types &amp; Job Profiles?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4651" y="1028700"/>
            <a:ext cx="7978698" cy="8229600"/>
          </a:xfrm>
          <a:custGeom>
            <a:avLst/>
            <a:gdLst/>
            <a:ahLst/>
            <a:cxnLst/>
            <a:rect l="l" t="t" r="r" b="b"/>
            <a:pathLst>
              <a:path w="7978698" h="8229600">
                <a:moveTo>
                  <a:pt x="0" y="0"/>
                </a:moveTo>
                <a:lnTo>
                  <a:pt x="7978698" y="0"/>
                </a:lnTo>
                <a:lnTo>
                  <a:pt x="79786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8660" y="1028700"/>
            <a:ext cx="7978698" cy="8229600"/>
          </a:xfrm>
          <a:custGeom>
            <a:avLst/>
            <a:gdLst/>
            <a:ahLst/>
            <a:cxnLst/>
            <a:rect l="l" t="t" r="r" b="b"/>
            <a:pathLst>
              <a:path w="7978698" h="8229600">
                <a:moveTo>
                  <a:pt x="0" y="0"/>
                </a:moveTo>
                <a:lnTo>
                  <a:pt x="7978698" y="0"/>
                </a:lnTo>
                <a:lnTo>
                  <a:pt x="79786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74264" y="2792413"/>
            <a:ext cx="5049391" cy="459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are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Intermediate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levels,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followed by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least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number of jobs require 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Entry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level.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254375"/>
            <a:ext cx="4767257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different job types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same trend continues where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Entry levels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least number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jobs available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945327"/>
            <a:ext cx="4767257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Number of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for 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Entry level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is more than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This is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opposite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Intermediate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Expert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levels who have slightly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to apply to.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81295" y="1987550"/>
            <a:ext cx="5027688" cy="521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Number of jobs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available for 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entry level 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 significantly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less than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that available for those with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higher experience level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for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every job profile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87291"/>
            <a:ext cx="16230600" cy="7912418"/>
          </a:xfrm>
          <a:custGeom>
            <a:avLst/>
            <a:gdLst/>
            <a:ahLst/>
            <a:cxnLst/>
            <a:rect l="l" t="t" r="r" b="b"/>
            <a:pathLst>
              <a:path w="16230600" h="7912418">
                <a:moveTo>
                  <a:pt x="0" y="0"/>
                </a:moveTo>
                <a:lnTo>
                  <a:pt x="16230600" y="0"/>
                </a:lnTo>
                <a:lnTo>
                  <a:pt x="16230600" y="7912418"/>
                </a:lnTo>
                <a:lnTo>
                  <a:pt x="0" y="7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2940" y="5510282"/>
            <a:ext cx="1150916" cy="351568"/>
            <a:chOff x="0" y="0"/>
            <a:chExt cx="303122" cy="925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122" cy="92594"/>
            </a:xfrm>
            <a:custGeom>
              <a:avLst/>
              <a:gdLst/>
              <a:ahLst/>
              <a:cxnLst/>
              <a:rect l="l" t="t" r="r" b="b"/>
              <a:pathLst>
                <a:path w="303122" h="92594">
                  <a:moveTo>
                    <a:pt x="0" y="0"/>
                  </a:moveTo>
                  <a:lnTo>
                    <a:pt x="303122" y="0"/>
                  </a:lnTo>
                  <a:lnTo>
                    <a:pt x="303122" y="92594"/>
                  </a:lnTo>
                  <a:lnTo>
                    <a:pt x="0" y="925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3122" cy="140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3366" y="5562241"/>
            <a:ext cx="345578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Job Type</a:t>
            </a:r>
          </a:p>
        </p:txBody>
      </p:sp>
      <p:sp>
        <p:nvSpPr>
          <p:cNvPr id="7" name="AutoShape 7"/>
          <p:cNvSpPr/>
          <p:nvPr/>
        </p:nvSpPr>
        <p:spPr>
          <a:xfrm>
            <a:off x="2338398" y="5861850"/>
            <a:ext cx="1304968" cy="2814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81295" y="1987550"/>
            <a:ext cx="5027688" cy="645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Intermediate levels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get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 postings.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However, jobs for an intermediate level can still be done by 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possibly making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Experts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have the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greatest number of jobs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to choose from.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3331" y="540102"/>
            <a:ext cx="4345969" cy="4114800"/>
          </a:xfrm>
          <a:custGeom>
            <a:avLst/>
            <a:gdLst/>
            <a:ahLst/>
            <a:cxnLst/>
            <a:rect l="l" t="t" r="r" b="b"/>
            <a:pathLst>
              <a:path w="4345969" h="4114800">
                <a:moveTo>
                  <a:pt x="0" y="0"/>
                </a:moveTo>
                <a:lnTo>
                  <a:pt x="4345969" y="0"/>
                </a:lnTo>
                <a:lnTo>
                  <a:pt x="4345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2304" y="4318136"/>
            <a:ext cx="5143500" cy="514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42487" y="3887821"/>
            <a:ext cx="9875807" cy="352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When creating an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Upwork Profile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it is better to have at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Least Intermediate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as your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Experience Level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Takeaway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17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Affects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the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Number of Proposals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 Job Gets?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225800"/>
            <a:ext cx="4485946" cy="39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Most Jobs get between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20-50 Proposals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regardless of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job profile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411538"/>
            <a:ext cx="4492377" cy="335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get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more proposals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than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Fixed-Price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840" y="203336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2487" y="4213361"/>
            <a:ext cx="9875807" cy="263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Does the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Duration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Job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Differ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by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Job Profile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and/or Required </a:t>
            </a:r>
            <a:r>
              <a:rPr lang="en-US" sz="5002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Experience Level</a:t>
            </a:r>
            <a:r>
              <a:rPr lang="en-US" sz="50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304" y="2416527"/>
            <a:ext cx="17623393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8" y="0"/>
                </a:lnTo>
                <a:lnTo>
                  <a:pt x="11301258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021527"/>
            <a:ext cx="11301259" cy="6243946"/>
          </a:xfrm>
          <a:custGeom>
            <a:avLst/>
            <a:gdLst/>
            <a:ahLst/>
            <a:cxnLst/>
            <a:rect l="l" t="t" r="r" b="b"/>
            <a:pathLst>
              <a:path w="11301259" h="6243946">
                <a:moveTo>
                  <a:pt x="0" y="0"/>
                </a:moveTo>
                <a:lnTo>
                  <a:pt x="11301259" y="0"/>
                </a:lnTo>
                <a:lnTo>
                  <a:pt x="11301259" y="6243946"/>
                </a:lnTo>
                <a:lnTo>
                  <a:pt x="0" y="624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269070"/>
            <a:ext cx="4303141" cy="583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Insights</a:t>
            </a:r>
          </a:p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Most Hourly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require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1-3 months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of work.</a:t>
            </a:r>
          </a:p>
          <a:p>
            <a:pPr algn="l">
              <a:lnSpc>
                <a:spcPts val="4900"/>
              </a:lnSpc>
            </a:pPr>
            <a:endParaRPr lang="en-US" sz="35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Many </a:t>
            </a:r>
            <a:r>
              <a:rPr lang="en-US" sz="3500" b="1">
                <a:solidFill>
                  <a:srgbClr val="6EDA43"/>
                </a:solidFill>
                <a:latin typeface="Inter Bold"/>
                <a:ea typeface="Inter Bold"/>
                <a:cs typeface="Inter Bold"/>
                <a:sym typeface="Inter Bold"/>
              </a:rPr>
              <a:t>Data Analyst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jobs require a working duration of </a:t>
            </a:r>
            <a:r>
              <a:rPr lang="en-US" sz="3500" b="1">
                <a:solidFill>
                  <a:srgbClr val="71DC46"/>
                </a:solidFill>
                <a:latin typeface="Inter Bold"/>
                <a:ea typeface="Inter Bold"/>
                <a:cs typeface="Inter Bold"/>
                <a:sym typeface="Inter Bold"/>
              </a:rPr>
              <a:t>6+ months</a:t>
            </a:r>
            <a:r>
              <a:rPr lang="en-US" sz="35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1859</Words>
  <Application>Microsoft Office PowerPoint</Application>
  <PresentationFormat>Custom</PresentationFormat>
  <Paragraphs>301</Paragraphs>
  <Slides>143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Inter Bold</vt:lpstr>
      <vt:lpstr>Inter Medium</vt:lpstr>
      <vt:lpstr>Open Sans Bold</vt:lpstr>
      <vt:lpstr>Open Sans Semi-Bold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 Project: Upwork</dc:title>
  <cp:lastModifiedBy>Raoina Reda Ahmed</cp:lastModifiedBy>
  <cp:revision>2</cp:revision>
  <dcterms:created xsi:type="dcterms:W3CDTF">2006-08-16T00:00:00Z</dcterms:created>
  <dcterms:modified xsi:type="dcterms:W3CDTF">2025-04-08T12:08:37Z</dcterms:modified>
  <dc:identifier>DAGh17fqmJQ</dc:identifier>
</cp:coreProperties>
</file>